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92" r:id="rId4"/>
    <p:sldId id="260" r:id="rId5"/>
    <p:sldId id="258" r:id="rId6"/>
    <p:sldId id="259" r:id="rId7"/>
    <p:sldId id="262" r:id="rId8"/>
    <p:sldId id="261" r:id="rId9"/>
    <p:sldId id="263" r:id="rId10"/>
    <p:sldId id="265" r:id="rId11"/>
    <p:sldId id="264" r:id="rId12"/>
    <p:sldId id="266" r:id="rId13"/>
    <p:sldId id="267" r:id="rId14"/>
    <p:sldId id="295" r:id="rId15"/>
    <p:sldId id="268" r:id="rId16"/>
    <p:sldId id="290" r:id="rId17"/>
    <p:sldId id="291" r:id="rId18"/>
    <p:sldId id="269" r:id="rId19"/>
    <p:sldId id="270" r:id="rId20"/>
    <p:sldId id="271" r:id="rId21"/>
    <p:sldId id="272" r:id="rId22"/>
    <p:sldId id="273" r:id="rId23"/>
    <p:sldId id="274" r:id="rId24"/>
    <p:sldId id="284" r:id="rId25"/>
    <p:sldId id="279" r:id="rId26"/>
    <p:sldId id="281" r:id="rId27"/>
    <p:sldId id="296" r:id="rId28"/>
    <p:sldId id="297" r:id="rId29"/>
    <p:sldId id="282" r:id="rId30"/>
    <p:sldId id="289" r:id="rId31"/>
    <p:sldId id="275" r:id="rId32"/>
    <p:sldId id="276" r:id="rId33"/>
    <p:sldId id="293" r:id="rId34"/>
    <p:sldId id="294" r:id="rId35"/>
    <p:sldId id="277" r:id="rId36"/>
    <p:sldId id="278" r:id="rId37"/>
    <p:sldId id="283" r:id="rId38"/>
    <p:sldId id="285" r:id="rId39"/>
    <p:sldId id="280" r:id="rId40"/>
    <p:sldId id="288" r:id="rId41"/>
    <p:sldId id="286" r:id="rId4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66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75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24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2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87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75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20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04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77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29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41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17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BC141-C165-40A1-AE7C-62870C8816A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BB0CB-691B-4B06-8DB0-FC31FF371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14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39782" cy="773083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56497" y="-27515"/>
            <a:ext cx="88024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中考复习</a:t>
            </a:r>
            <a:r>
              <a:rPr lang="zh-CN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指导词法篇：情态动词</a:t>
            </a:r>
            <a:endParaRPr lang="zh-CN" altLang="en-US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57702" y="51867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600" b="1" dirty="0"/>
              <a:t>主讲教师：张月</a:t>
            </a:r>
          </a:p>
          <a:p>
            <a:r>
              <a:rPr lang="zh-CN" altLang="en-US" sz="3600" b="1" dirty="0"/>
              <a:t>天津市第四中学</a:t>
            </a:r>
          </a:p>
        </p:txBody>
      </p:sp>
      <p:sp>
        <p:nvSpPr>
          <p:cNvPr id="10" name="矩形 9"/>
          <p:cNvSpPr/>
          <p:nvPr/>
        </p:nvSpPr>
        <p:spPr>
          <a:xfrm rot="20654318">
            <a:off x="2525807" y="110661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altLang="zh-CN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597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25" y="0"/>
            <a:ext cx="6882981" cy="678543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1058911">
            <a:off x="5933510" y="972900"/>
            <a:ext cx="6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学过的主要情态动词</a:t>
            </a:r>
            <a:endParaRPr lang="zh-CN" altLang="en-US" sz="54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 rot="1246542">
            <a:off x="8314670" y="3446192"/>
            <a:ext cx="3779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MODAL Verbs</a:t>
            </a:r>
          </a:p>
        </p:txBody>
      </p:sp>
    </p:spTree>
    <p:extLst>
      <p:ext uri="{BB962C8B-B14F-4D97-AF65-F5344CB8AC3E}">
        <p14:creationId xmlns:p14="http://schemas.microsoft.com/office/powerpoint/2010/main" val="20386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875" y="0"/>
            <a:ext cx="12206875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61752" y="713754"/>
            <a:ext cx="1199046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情态动词特征   </a:t>
            </a:r>
            <a:endParaRPr lang="en-US" altLang="zh-CN" sz="48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情态</a:t>
            </a: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动词的词义及基本用法</a:t>
            </a:r>
            <a:endParaRPr lang="en-US" altLang="zh-CN" sz="48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</a:t>
            </a: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中考真题解析</a:t>
            </a:r>
            <a:endParaRPr lang="en-US" altLang="zh-CN" sz="48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</a:t>
            </a: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典型例题</a:t>
            </a:r>
            <a:r>
              <a:rPr lang="zh-CN" alt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分析</a:t>
            </a:r>
            <a:endParaRPr lang="en-US" altLang="zh-CN" sz="4800" b="1" dirty="0" smtClean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总结 </a:t>
            </a:r>
            <a:endParaRPr lang="en-US" altLang="zh-CN" sz="48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89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80013" y="9236"/>
            <a:ext cx="10515600" cy="1325563"/>
          </a:xfrm>
        </p:spPr>
        <p:txBody>
          <a:bodyPr/>
          <a:lstStyle/>
          <a:p>
            <a:r>
              <a:rPr lang="zh-CN" altLang="en-US" b="1" dirty="0" smtClean="0"/>
              <a:t>情态动词特征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57" y="1485498"/>
            <a:ext cx="11869069" cy="434210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44015" y="544652"/>
            <a:ext cx="107897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600" dirty="0"/>
          </a:p>
          <a:p>
            <a:r>
              <a:rPr lang="zh-CN" altLang="en-US" sz="3600" b="1" dirty="0"/>
              <a:t>情态动词</a:t>
            </a:r>
            <a:r>
              <a:rPr lang="zh-CN" altLang="en-US" sz="3600" b="1" dirty="0" smtClean="0"/>
              <a:t>有五个</a:t>
            </a:r>
            <a:r>
              <a:rPr lang="zh-CN" altLang="en-US" sz="3600" b="1" dirty="0"/>
              <a:t>特征：</a:t>
            </a:r>
          </a:p>
          <a:p>
            <a:endParaRPr lang="en-US" altLang="zh-CN" sz="3600" b="1" dirty="0" smtClean="0"/>
          </a:p>
          <a:p>
            <a:r>
              <a:rPr lang="zh-CN" altLang="en-US" sz="3600" b="1" dirty="0" smtClean="0">
                <a:solidFill>
                  <a:srgbClr val="3333FF"/>
                </a:solidFill>
              </a:rPr>
              <a:t>①</a:t>
            </a:r>
            <a:r>
              <a:rPr lang="zh-CN" altLang="en-US" sz="3600" b="1" dirty="0">
                <a:solidFill>
                  <a:srgbClr val="3333FF"/>
                </a:solidFill>
              </a:rPr>
              <a:t>情态动词本身有词义</a:t>
            </a:r>
            <a:r>
              <a:rPr lang="en-US" altLang="zh-CN" sz="3600" b="1" dirty="0">
                <a:solidFill>
                  <a:srgbClr val="3333FF"/>
                </a:solidFill>
              </a:rPr>
              <a:t>,</a:t>
            </a:r>
            <a:r>
              <a:rPr lang="zh-CN" altLang="en-US" sz="3600" b="1" dirty="0">
                <a:solidFill>
                  <a:srgbClr val="3333FF"/>
                </a:solidFill>
              </a:rPr>
              <a:t>表示说话人的语气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或</a:t>
            </a:r>
            <a:r>
              <a:rPr lang="zh-CN" altLang="en-US" sz="3600" b="1" dirty="0">
                <a:solidFill>
                  <a:srgbClr val="3333FF"/>
                </a:solidFill>
              </a:rPr>
              <a:t>态度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。</a:t>
            </a:r>
            <a:endParaRPr lang="en-US" altLang="zh-CN" sz="3600" b="1" dirty="0" smtClean="0">
              <a:solidFill>
                <a:srgbClr val="3333FF"/>
              </a:solidFill>
            </a:endParaRPr>
          </a:p>
          <a:p>
            <a:pPr algn="just"/>
            <a:r>
              <a:rPr lang="zh-CN" altLang="en-US" sz="3600" b="1" dirty="0" smtClean="0">
                <a:solidFill>
                  <a:srgbClr val="3333FF"/>
                </a:solidFill>
              </a:rPr>
              <a:t>    所</a:t>
            </a:r>
            <a:r>
              <a:rPr lang="zh-CN" altLang="en-US" sz="3600" b="1" dirty="0">
                <a:solidFill>
                  <a:srgbClr val="3333FF"/>
                </a:solidFill>
              </a:rPr>
              <a:t>表示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的语气或态度有</a:t>
            </a:r>
            <a:r>
              <a:rPr lang="en-US" altLang="zh-CN" sz="3600" b="1" dirty="0">
                <a:solidFill>
                  <a:srgbClr val="3333FF"/>
                </a:solidFill>
              </a:rPr>
              <a:t>: </a:t>
            </a:r>
            <a:r>
              <a:rPr lang="zh-CN" altLang="en-US" sz="3600" b="1" dirty="0">
                <a:solidFill>
                  <a:srgbClr val="3333FF"/>
                </a:solidFill>
              </a:rPr>
              <a:t>命令、允许、请求、拒绝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、 </a:t>
            </a:r>
            <a:endParaRPr lang="en-US" altLang="zh-CN" sz="3600" b="1" dirty="0" smtClean="0">
              <a:solidFill>
                <a:srgbClr val="3333FF"/>
              </a:solidFill>
            </a:endParaRPr>
          </a:p>
          <a:p>
            <a:pPr algn="just"/>
            <a:r>
              <a:rPr lang="en-US" altLang="zh-CN" sz="3600" b="1" dirty="0">
                <a:solidFill>
                  <a:srgbClr val="3333FF"/>
                </a:solidFill>
              </a:rPr>
              <a:t> </a:t>
            </a:r>
            <a:r>
              <a:rPr lang="en-US" altLang="zh-CN" sz="3600" b="1" dirty="0" smtClean="0">
                <a:solidFill>
                  <a:srgbClr val="3333FF"/>
                </a:solidFill>
              </a:rPr>
              <a:t>   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愿望</a:t>
            </a:r>
            <a:r>
              <a:rPr lang="zh-CN" altLang="en-US" sz="3600" b="1" dirty="0">
                <a:solidFill>
                  <a:srgbClr val="3333FF"/>
                </a:solidFill>
              </a:rPr>
              <a:t>、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愿意</a:t>
            </a:r>
            <a:r>
              <a:rPr lang="zh-CN" altLang="en-US" sz="3600" b="1" dirty="0">
                <a:solidFill>
                  <a:srgbClr val="3333FF"/>
                </a:solidFill>
              </a:rPr>
              <a:t>、义务、必要、可能、敢于、需要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等</a:t>
            </a:r>
            <a:r>
              <a:rPr lang="zh-CN" altLang="en-US" sz="3600" b="1" dirty="0">
                <a:solidFill>
                  <a:srgbClr val="3333FF"/>
                </a:solidFill>
              </a:rPr>
              <a:t>；</a:t>
            </a:r>
            <a:endParaRPr lang="en-US" altLang="zh-CN" sz="3600" b="1" dirty="0">
              <a:solidFill>
                <a:srgbClr val="3333FF"/>
              </a:solidFill>
            </a:endParaRPr>
          </a:p>
          <a:p>
            <a:r>
              <a:rPr lang="zh-CN" altLang="en-US" sz="3600" b="1" dirty="0">
                <a:solidFill>
                  <a:srgbClr val="3333FF"/>
                </a:solidFill>
              </a:rPr>
              <a:t>②不能单独做谓语，必须与其他动词一起构成谓语；</a:t>
            </a:r>
          </a:p>
          <a:p>
            <a:r>
              <a:rPr lang="zh-CN" altLang="en-US" sz="3600" b="1" dirty="0">
                <a:solidFill>
                  <a:srgbClr val="3333FF"/>
                </a:solidFill>
              </a:rPr>
              <a:t>③没有人称和数的变化；</a:t>
            </a:r>
          </a:p>
          <a:p>
            <a:r>
              <a:rPr lang="zh-CN" altLang="en-US" sz="3600" b="1" dirty="0">
                <a:solidFill>
                  <a:srgbClr val="3333FF"/>
                </a:solidFill>
              </a:rPr>
              <a:t>④情态动词后必须跟动词原形；</a:t>
            </a:r>
          </a:p>
          <a:p>
            <a:r>
              <a:rPr lang="zh-CN" altLang="en-US" sz="3600" b="1" dirty="0">
                <a:solidFill>
                  <a:srgbClr val="3333FF"/>
                </a:solidFill>
              </a:rPr>
              <a:t>⑤具有助动词功能</a:t>
            </a:r>
            <a:r>
              <a:rPr lang="zh-CN" altLang="en-US" sz="2800" b="1" dirty="0" smtClean="0">
                <a:solidFill>
                  <a:srgbClr val="3333FF"/>
                </a:solidFill>
              </a:rPr>
              <a:t>。</a:t>
            </a:r>
            <a:endParaRPr lang="zh-CN" altLang="en-US" sz="2800" b="1" dirty="0">
              <a:solidFill>
                <a:srgbClr val="3333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830" y="99936"/>
            <a:ext cx="1865645" cy="186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8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128" y="1428398"/>
            <a:ext cx="12194525" cy="4461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8821" y="423511"/>
            <a:ext cx="7690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3333FF"/>
                </a:solidFill>
              </a:rPr>
              <a:t>情态动词的词义及基本用法 </a:t>
            </a:r>
          </a:p>
        </p:txBody>
      </p:sp>
      <p:sp>
        <p:nvSpPr>
          <p:cNvPr id="4" name="矩形 3"/>
          <p:cNvSpPr/>
          <p:nvPr/>
        </p:nvSpPr>
        <p:spPr>
          <a:xfrm>
            <a:off x="4382275" y="1005632"/>
            <a:ext cx="66105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</a:rPr>
              <a:t>can / can not</a:t>
            </a:r>
          </a:p>
        </p:txBody>
      </p:sp>
      <p:sp>
        <p:nvSpPr>
          <p:cNvPr id="5" name="矩形 4"/>
          <p:cNvSpPr/>
          <p:nvPr/>
        </p:nvSpPr>
        <p:spPr>
          <a:xfrm>
            <a:off x="877502" y="1436989"/>
            <a:ext cx="111332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1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表示能力 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会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en-US" altLang="zh-CN" sz="2800" b="1" dirty="0">
                <a:solidFill>
                  <a:srgbClr val="DDDDD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</a:p>
          <a:p>
            <a:pPr lv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dirty="0">
                <a:solidFill>
                  <a:srgbClr val="DDDDD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1)</a:t>
            </a:r>
            <a:r>
              <a:rPr kumimoji="1" lang="en-US" altLang="zh-CN" sz="2800" b="1" dirty="0">
                <a:solidFill>
                  <a:srgbClr val="DDDDDD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Mary can speak English, but she can not speak   French. </a:t>
            </a:r>
            <a:endParaRPr kumimoji="1"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Can you lift this heavy box?</a:t>
            </a:r>
          </a:p>
          <a:p>
            <a:pPr lv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表示允许 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en-US" altLang="zh-CN" sz="2800" b="1" dirty="0">
                <a:solidFill>
                  <a:srgbClr val="DDDDDD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1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Can I use your dictionary?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2</a:t>
            </a:r>
            <a:r>
              <a:rPr kumimoji="1"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—Can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go home now?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—Yes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you can. / No, you can’t. 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3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推测，意为“可能”，常用于</a:t>
            </a:r>
            <a:r>
              <a:rPr lang="zh-CN" altLang="en-US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否定句和</a:t>
            </a:r>
            <a:r>
              <a:rPr lang="zh-CN" altLang="en-US" sz="2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疑问句，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此时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can’t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不是“不能”而是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“不可能”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406" y="72863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1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4911"/>
            <a:ext cx="12099636" cy="42870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43454" y="203478"/>
            <a:ext cx="1068229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肯定句 ：     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news is true. 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这消息是真的。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一般疑问句：→ 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the news true? 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这消息是真的吗？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表推测、怀疑：→ </a:t>
            </a: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Can the news be true? </a:t>
            </a:r>
            <a:endParaRPr lang="en-US" altLang="zh-CN" sz="3600" b="1" dirty="0" smtClean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</a:t>
            </a: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这个消息会是真的吗？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例句：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—Can 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 be our teacher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那个人有可能是我们老师吗？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—No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it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can’t be 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our teacher. He is visiting the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Great  Wall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en-US" altLang="zh-CN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不可能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。咱们老师正在游览长城呢。</a:t>
            </a:r>
          </a:p>
          <a:p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6462" y="4777613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2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5400" b="1" dirty="0" smtClean="0">
                <a:solidFill>
                  <a:srgbClr val="3333FF"/>
                </a:solidFill>
                <a:latin typeface="+mn-lt"/>
              </a:rPr>
              <a:t>could</a:t>
            </a:r>
            <a:endParaRPr lang="zh-CN" altLang="en-US" sz="54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90402"/>
            <a:ext cx="11187545" cy="396213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38200" y="1444796"/>
            <a:ext cx="111667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1</a:t>
            </a:r>
            <a:r>
              <a:rPr lang="en-US" altLang="zh-CN" sz="3600" b="1" dirty="0" smtClean="0"/>
              <a:t>)	can</a:t>
            </a:r>
            <a:r>
              <a:rPr lang="zh-CN" altLang="en-US" sz="3600" b="1" dirty="0" smtClean="0"/>
              <a:t>的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过去式</a:t>
            </a:r>
            <a:r>
              <a:rPr lang="zh-CN" altLang="en-US" sz="3600" b="1" dirty="0" smtClean="0"/>
              <a:t>，意为“能、会”，表示过去的能力。</a:t>
            </a:r>
          </a:p>
          <a:p>
            <a:r>
              <a:rPr lang="zh-CN" altLang="en-US" sz="3600" b="1" dirty="0" smtClean="0"/>
              <a:t>例句</a:t>
            </a:r>
            <a:r>
              <a:rPr lang="zh-CN" altLang="en-US" sz="3600" b="1" dirty="0"/>
              <a:t>：</a:t>
            </a:r>
            <a:r>
              <a:rPr lang="en-US" altLang="zh-CN" sz="3600" b="1" dirty="0"/>
              <a:t>He could write poems when he was 10. </a:t>
            </a:r>
            <a:endParaRPr lang="en-US" altLang="zh-CN" sz="3600" b="1" dirty="0" smtClean="0"/>
          </a:p>
          <a:p>
            <a:r>
              <a:rPr lang="en-US" altLang="zh-CN" sz="3600" b="1" dirty="0"/>
              <a:t> </a:t>
            </a:r>
            <a:r>
              <a:rPr lang="en-US" altLang="zh-CN" sz="3600" b="1" dirty="0" smtClean="0"/>
              <a:t>          </a:t>
            </a:r>
            <a:r>
              <a:rPr lang="zh-CN" altLang="en-US" sz="3600" b="1" dirty="0" smtClean="0"/>
              <a:t>他</a:t>
            </a:r>
            <a:r>
              <a:rPr lang="zh-CN" altLang="en-US" sz="3600" b="1" dirty="0"/>
              <a:t>十岁时就会写诗。</a:t>
            </a:r>
          </a:p>
          <a:p>
            <a:pPr marL="742950" indent="-742950">
              <a:buAutoNum type="arabicParenR" startAt="2"/>
            </a:pPr>
            <a:r>
              <a:rPr lang="en-US" altLang="zh-CN" sz="3600" b="1" dirty="0" smtClean="0"/>
              <a:t>could</a:t>
            </a:r>
            <a:r>
              <a:rPr lang="zh-CN" altLang="en-US" sz="3600" b="1" dirty="0"/>
              <a:t>在</a:t>
            </a:r>
            <a:r>
              <a:rPr lang="zh-CN" altLang="en-US" sz="3600" b="1" dirty="0">
                <a:solidFill>
                  <a:srgbClr val="3333FF"/>
                </a:solidFill>
              </a:rPr>
              <a:t>疑问句中，表示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委婉</a:t>
            </a:r>
            <a:r>
              <a:rPr lang="zh-CN" altLang="en-US" sz="3600" b="1" dirty="0">
                <a:solidFill>
                  <a:srgbClr val="3333FF"/>
                </a:solidFill>
              </a:rPr>
              <a:t>客气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的</a:t>
            </a:r>
            <a:r>
              <a:rPr lang="zh-CN" altLang="en-US" sz="3600" b="1" dirty="0">
                <a:solidFill>
                  <a:srgbClr val="3333FF"/>
                </a:solidFill>
              </a:rPr>
              <a:t>语气</a:t>
            </a:r>
            <a:r>
              <a:rPr lang="zh-CN" altLang="en-US" sz="3600" b="1" dirty="0" smtClean="0"/>
              <a:t>，此时</a:t>
            </a:r>
            <a:r>
              <a:rPr lang="en-US" altLang="zh-CN" sz="3600" b="1" dirty="0"/>
              <a:t>could</a:t>
            </a:r>
            <a:r>
              <a:rPr lang="zh-CN" altLang="en-US" sz="3600" b="1" dirty="0"/>
              <a:t>没有过去式的意思。</a:t>
            </a:r>
          </a:p>
          <a:p>
            <a:r>
              <a:rPr lang="zh-CN" altLang="en-US" sz="3600" b="1" dirty="0"/>
              <a:t>例句</a:t>
            </a:r>
            <a:r>
              <a:rPr lang="zh-CN" altLang="en-US" sz="3600" b="1" dirty="0" smtClean="0"/>
              <a:t>：①</a:t>
            </a:r>
            <a:r>
              <a:rPr lang="en-US" altLang="zh-CN" sz="3600" b="1" dirty="0" smtClean="0"/>
              <a:t>Could </a:t>
            </a:r>
            <a:r>
              <a:rPr lang="en-US" altLang="zh-CN" sz="3600" b="1" dirty="0"/>
              <a:t>you give me a hand? </a:t>
            </a:r>
            <a:r>
              <a:rPr lang="zh-CN" altLang="en-US" sz="3600" b="1" dirty="0"/>
              <a:t>你能帮我个忙吗？</a:t>
            </a:r>
          </a:p>
          <a:p>
            <a:r>
              <a:rPr lang="en-US" altLang="zh-CN" sz="3600" b="1" dirty="0" smtClean="0"/>
              <a:t>           ②  — </a:t>
            </a:r>
            <a:r>
              <a:rPr lang="en-US" altLang="zh-CN" sz="3600" b="1" dirty="0"/>
              <a:t>Could I use your pen? </a:t>
            </a:r>
            <a:endParaRPr lang="en-US" altLang="zh-CN" sz="3600" b="1" dirty="0" smtClean="0"/>
          </a:p>
          <a:p>
            <a:r>
              <a:rPr lang="en-US" altLang="zh-CN" sz="3600" b="1" dirty="0"/>
              <a:t> </a:t>
            </a:r>
            <a:r>
              <a:rPr lang="en-US" altLang="zh-CN" sz="3600" b="1" dirty="0" smtClean="0"/>
              <a:t>                  </a:t>
            </a:r>
            <a:r>
              <a:rPr lang="zh-CN" altLang="en-US" sz="3600" b="1" dirty="0" smtClean="0"/>
              <a:t>我</a:t>
            </a:r>
            <a:r>
              <a:rPr lang="zh-CN" altLang="en-US" sz="3600" b="1" dirty="0"/>
              <a:t>能用一下你的</a:t>
            </a:r>
            <a:r>
              <a:rPr lang="zh-CN" altLang="en-US" sz="3600" b="1" dirty="0" smtClean="0"/>
              <a:t>钢笔吗</a:t>
            </a:r>
            <a:r>
              <a:rPr lang="en-US" altLang="zh-CN" sz="3600" b="1" dirty="0" smtClean="0"/>
              <a:t>?</a:t>
            </a:r>
          </a:p>
          <a:p>
            <a:r>
              <a:rPr lang="en-US" altLang="zh-CN" sz="3600" b="1" dirty="0" smtClean="0"/>
              <a:t>                 — </a:t>
            </a:r>
            <a:r>
              <a:rPr lang="en-US" altLang="zh-CN" sz="3600" b="1" dirty="0"/>
              <a:t>Yes, you </a:t>
            </a:r>
            <a:r>
              <a:rPr lang="en-US" altLang="zh-CN" sz="3600" b="1" dirty="0">
                <a:solidFill>
                  <a:srgbClr val="3333FF"/>
                </a:solidFill>
              </a:rPr>
              <a:t>can.</a:t>
            </a:r>
            <a:r>
              <a:rPr lang="zh-CN" altLang="en-US" sz="3600" b="1" dirty="0"/>
              <a:t>可以</a:t>
            </a:r>
            <a:r>
              <a:rPr lang="zh-CN" altLang="en-US" sz="3600" b="1" dirty="0" smtClean="0"/>
              <a:t>。</a:t>
            </a:r>
            <a:endParaRPr lang="zh-CN" altLang="en-US" sz="36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427" y="4919484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4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5837" y="222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6000" b="1" dirty="0" smtClean="0">
                <a:solidFill>
                  <a:srgbClr val="3333FF"/>
                </a:solidFill>
                <a:latin typeface="+mn-lt"/>
              </a:rPr>
              <a:t>may</a:t>
            </a:r>
            <a:endParaRPr lang="zh-CN" altLang="en-US" sz="60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22230"/>
            <a:ext cx="12192000" cy="431787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2472" y="1077031"/>
            <a:ext cx="10464802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200"/>
              </a:lnSpc>
            </a:pPr>
            <a:endParaRPr lang="zh-CN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/>
            <a:r>
              <a:rPr lang="en-US" altLang="zh-CN" sz="3600" b="1" dirty="0" smtClean="0"/>
              <a:t>1. </a:t>
            </a:r>
            <a:r>
              <a:rPr lang="zh-CN" altLang="zh-CN" sz="3600" b="1" dirty="0" smtClean="0"/>
              <a:t>表示</a:t>
            </a:r>
            <a:r>
              <a:rPr lang="zh-CN" altLang="zh-CN" sz="3600" b="1" dirty="0">
                <a:solidFill>
                  <a:srgbClr val="3333FF"/>
                </a:solidFill>
              </a:rPr>
              <a:t>请求、许可</a:t>
            </a:r>
            <a:r>
              <a:rPr lang="zh-CN" altLang="zh-CN" sz="3600" b="1" dirty="0"/>
              <a:t>，比</a:t>
            </a:r>
            <a:r>
              <a:rPr lang="en-US" altLang="zh-CN" sz="3600" b="1" dirty="0"/>
              <a:t>can</a:t>
            </a:r>
            <a:r>
              <a:rPr lang="zh-CN" altLang="zh-CN" sz="3600" b="1" dirty="0" smtClean="0"/>
              <a:t>正式</a:t>
            </a:r>
            <a:r>
              <a:rPr lang="zh-CN" altLang="en-US" sz="3600" b="1" dirty="0" smtClean="0"/>
              <a:t>。</a:t>
            </a:r>
            <a:endParaRPr lang="zh-CN" altLang="zh-CN" sz="3600" b="1" dirty="0"/>
          </a:p>
          <a:p>
            <a:r>
              <a:rPr lang="zh-CN" altLang="zh-CN" sz="3600" b="1" dirty="0"/>
              <a:t>例句：</a:t>
            </a:r>
            <a:r>
              <a:rPr lang="en-US" altLang="zh-CN" sz="3600" b="1" dirty="0"/>
              <a:t>May I </a:t>
            </a:r>
            <a:r>
              <a:rPr lang="en-US" altLang="zh-CN" sz="3600" b="1" dirty="0" smtClean="0"/>
              <a:t>come in? </a:t>
            </a:r>
            <a:r>
              <a:rPr lang="zh-CN" altLang="zh-CN" sz="3600" b="1" dirty="0"/>
              <a:t>我</a:t>
            </a:r>
            <a:r>
              <a:rPr lang="zh-CN" altLang="zh-CN" sz="3600" b="1" dirty="0" smtClean="0"/>
              <a:t>可以</a:t>
            </a:r>
            <a:r>
              <a:rPr lang="zh-CN" altLang="en-US" sz="3600" b="1" dirty="0"/>
              <a:t>进来</a:t>
            </a:r>
            <a:r>
              <a:rPr lang="zh-CN" altLang="zh-CN" sz="3600" b="1" dirty="0" smtClean="0"/>
              <a:t>吗</a:t>
            </a:r>
            <a:r>
              <a:rPr lang="zh-CN" altLang="zh-CN" sz="3600" b="1" dirty="0"/>
              <a:t>？</a:t>
            </a:r>
          </a:p>
          <a:p>
            <a:r>
              <a:rPr lang="zh-CN" altLang="zh-CN" sz="3600" b="1" dirty="0"/>
              <a:t>例句：</a:t>
            </a:r>
            <a:r>
              <a:rPr lang="en-US" altLang="zh-CN" sz="3600" b="1" dirty="0"/>
              <a:t>You may go home now. </a:t>
            </a:r>
            <a:r>
              <a:rPr lang="zh-CN" altLang="zh-CN" sz="3600" b="1" dirty="0"/>
              <a:t>现在你可以回家了。</a:t>
            </a:r>
          </a:p>
          <a:p>
            <a:r>
              <a:rPr lang="en-US" altLang="zh-CN" sz="3600" b="1" dirty="0" smtClean="0"/>
              <a:t>2.</a:t>
            </a:r>
            <a:r>
              <a:rPr lang="zh-CN" altLang="zh-CN" sz="3600" b="1" dirty="0" smtClean="0"/>
              <a:t>表示</a:t>
            </a:r>
            <a:r>
              <a:rPr lang="zh-CN" altLang="zh-CN" sz="3600" b="1" dirty="0">
                <a:solidFill>
                  <a:srgbClr val="3333FF"/>
                </a:solidFill>
              </a:rPr>
              <a:t>推测</a:t>
            </a:r>
            <a:r>
              <a:rPr lang="zh-CN" altLang="zh-CN" sz="3600" b="1" dirty="0"/>
              <a:t>，谈论可能性，意为</a:t>
            </a:r>
            <a:r>
              <a:rPr lang="en-US" altLang="zh-CN" sz="3600" b="1" dirty="0"/>
              <a:t>“</a:t>
            </a:r>
            <a:r>
              <a:rPr lang="zh-CN" altLang="zh-CN" sz="3600" b="1" dirty="0"/>
              <a:t>可能，或许</a:t>
            </a:r>
            <a:r>
              <a:rPr lang="en-US" altLang="zh-CN" sz="3600" b="1" dirty="0"/>
              <a:t>”</a:t>
            </a:r>
            <a:r>
              <a:rPr lang="zh-CN" altLang="zh-CN" sz="3600" b="1" dirty="0" smtClean="0"/>
              <a:t>，</a:t>
            </a:r>
            <a:endParaRPr lang="en-US" altLang="zh-CN" sz="3600" b="1" dirty="0"/>
          </a:p>
          <a:p>
            <a:r>
              <a:rPr lang="en-US" altLang="zh-CN" sz="3600" b="1" dirty="0" smtClean="0"/>
              <a:t>   </a:t>
            </a:r>
            <a:r>
              <a:rPr lang="zh-CN" altLang="zh-CN" sz="3600" b="1" dirty="0" smtClean="0"/>
              <a:t>一般</a:t>
            </a:r>
            <a:r>
              <a:rPr lang="zh-CN" altLang="zh-CN" sz="3600" b="1" dirty="0"/>
              <a:t>用于</a:t>
            </a:r>
            <a:r>
              <a:rPr lang="zh-CN" altLang="zh-CN" sz="3600" b="1" u="sng" dirty="0"/>
              <a:t>肯定句</a:t>
            </a:r>
            <a:r>
              <a:rPr lang="zh-CN" altLang="zh-CN" sz="3600" b="1" dirty="0"/>
              <a:t>中。</a:t>
            </a:r>
          </a:p>
          <a:p>
            <a:r>
              <a:rPr lang="en-US" altLang="zh-CN" sz="3600" b="1" dirty="0"/>
              <a:t> </a:t>
            </a:r>
            <a:r>
              <a:rPr lang="zh-CN" altLang="zh-CN" sz="3600" b="1" dirty="0"/>
              <a:t>例句：</a:t>
            </a:r>
            <a:r>
              <a:rPr lang="en-US" altLang="zh-CN" sz="3600" b="1" dirty="0"/>
              <a:t>It may rain tomorrow .</a:t>
            </a:r>
            <a:r>
              <a:rPr lang="zh-CN" altLang="zh-CN" sz="3600" b="1" dirty="0"/>
              <a:t>明天可能会下雨。</a:t>
            </a:r>
          </a:p>
          <a:p>
            <a:r>
              <a:rPr lang="en-US" altLang="zh-CN" sz="3600" b="1" dirty="0"/>
              <a:t> </a:t>
            </a:r>
            <a:r>
              <a:rPr lang="zh-CN" altLang="zh-CN" sz="3600" b="1" dirty="0"/>
              <a:t>例句：</a:t>
            </a:r>
            <a:r>
              <a:rPr lang="en-US" altLang="zh-CN" sz="3600" b="1" dirty="0"/>
              <a:t>She may be at home.</a:t>
            </a:r>
            <a:r>
              <a:rPr lang="zh-CN" altLang="zh-CN" sz="3600" b="1" dirty="0"/>
              <a:t>她可能在家</a:t>
            </a:r>
            <a:r>
              <a:rPr lang="zh-CN" altLang="zh-CN" sz="3600" b="1" dirty="0" smtClean="0"/>
              <a:t>呢</a:t>
            </a:r>
            <a:r>
              <a:rPr lang="zh-CN" altLang="en-US" sz="3600" b="1" dirty="0"/>
              <a:t>。</a:t>
            </a:r>
            <a:endParaRPr lang="zh-CN" altLang="zh-CN" sz="3600" b="1" dirty="0"/>
          </a:p>
          <a:p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534" y="289461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8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5836" y="161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5400" b="1" dirty="0" smtClean="0">
                <a:solidFill>
                  <a:srgbClr val="3333FF"/>
                </a:solidFill>
                <a:latin typeface="+mn-lt"/>
              </a:rPr>
              <a:t>might</a:t>
            </a:r>
            <a:endParaRPr lang="zh-CN" altLang="en-US" sz="54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8176"/>
            <a:ext cx="11353800" cy="40210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1346" y="1357746"/>
            <a:ext cx="111482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b="1" dirty="0" smtClean="0"/>
              <a:t>might</a:t>
            </a:r>
            <a:r>
              <a:rPr lang="zh-CN" altLang="zh-CN" sz="4400" b="1" dirty="0"/>
              <a:t>，表示</a:t>
            </a:r>
            <a:r>
              <a:rPr lang="zh-CN" altLang="zh-CN" sz="4400" b="1" dirty="0">
                <a:solidFill>
                  <a:srgbClr val="3333FF"/>
                </a:solidFill>
              </a:rPr>
              <a:t>推测</a:t>
            </a:r>
            <a:r>
              <a:rPr lang="zh-CN" altLang="zh-CN" sz="4400" b="1" dirty="0" smtClean="0">
                <a:solidFill>
                  <a:srgbClr val="3333FF"/>
                </a:solidFill>
              </a:rPr>
              <a:t>，</a:t>
            </a:r>
            <a:r>
              <a:rPr lang="zh-CN" altLang="en-US" sz="4400" b="1" dirty="0">
                <a:solidFill>
                  <a:srgbClr val="3333FF"/>
                </a:solidFill>
              </a:rPr>
              <a:t>可能性</a:t>
            </a:r>
            <a:r>
              <a:rPr lang="zh-CN" altLang="en-US" sz="4400" b="1" dirty="0" smtClean="0">
                <a:solidFill>
                  <a:srgbClr val="3333FF"/>
                </a:solidFill>
              </a:rPr>
              <a:t>较小，</a:t>
            </a:r>
            <a:endParaRPr lang="en-US" altLang="zh-CN" sz="4400" b="1" dirty="0" smtClean="0">
              <a:solidFill>
                <a:srgbClr val="3333FF"/>
              </a:solidFill>
            </a:endParaRPr>
          </a:p>
          <a:p>
            <a:pPr lvl="0"/>
            <a:r>
              <a:rPr lang="en-US" altLang="zh-CN" sz="4400" b="1" dirty="0">
                <a:solidFill>
                  <a:srgbClr val="3333FF"/>
                </a:solidFill>
              </a:rPr>
              <a:t> </a:t>
            </a:r>
            <a:r>
              <a:rPr lang="en-US" altLang="zh-CN" sz="4400" b="1" dirty="0" smtClean="0">
                <a:solidFill>
                  <a:srgbClr val="3333FF"/>
                </a:solidFill>
              </a:rPr>
              <a:t>             </a:t>
            </a:r>
            <a:r>
              <a:rPr lang="zh-CN" altLang="zh-CN" sz="4400" b="1" dirty="0" smtClean="0">
                <a:solidFill>
                  <a:srgbClr val="3333FF"/>
                </a:solidFill>
              </a:rPr>
              <a:t>可能性</a:t>
            </a:r>
            <a:r>
              <a:rPr lang="zh-CN" altLang="zh-CN" sz="4400" b="1" dirty="0">
                <a:solidFill>
                  <a:srgbClr val="3333FF"/>
                </a:solidFill>
              </a:rPr>
              <a:t>低于</a:t>
            </a:r>
            <a:r>
              <a:rPr lang="en-US" altLang="zh-CN" sz="4400" b="1" dirty="0">
                <a:solidFill>
                  <a:srgbClr val="3333FF"/>
                </a:solidFill>
              </a:rPr>
              <a:t>may</a:t>
            </a:r>
            <a:r>
              <a:rPr lang="zh-CN" altLang="zh-CN" sz="4400" b="1" dirty="0">
                <a:solidFill>
                  <a:srgbClr val="3333FF"/>
                </a:solidFill>
              </a:rPr>
              <a:t>。</a:t>
            </a:r>
          </a:p>
          <a:p>
            <a:r>
              <a:rPr lang="en-US" altLang="zh-CN" sz="4400" b="1" dirty="0"/>
              <a:t> 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He </a:t>
            </a:r>
            <a:r>
              <a:rPr lang="en-US" altLang="zh-CN" sz="4400" b="1" dirty="0"/>
              <a:t>is away from school. </a:t>
            </a:r>
            <a:r>
              <a:rPr lang="en-US" altLang="zh-CN" sz="4400" b="1" dirty="0">
                <a:solidFill>
                  <a:srgbClr val="3333FF"/>
                </a:solidFill>
              </a:rPr>
              <a:t>He might be sick</a:t>
            </a:r>
            <a:r>
              <a:rPr lang="en-US" altLang="zh-CN" sz="4400" b="1" dirty="0" smtClean="0">
                <a:solidFill>
                  <a:srgbClr val="3333FF"/>
                </a:solidFill>
              </a:rPr>
              <a:t>.</a:t>
            </a:r>
          </a:p>
          <a:p>
            <a:r>
              <a:rPr lang="zh-CN" altLang="zh-CN" sz="4400" b="1" dirty="0" smtClean="0"/>
              <a:t>他</a:t>
            </a:r>
            <a:r>
              <a:rPr lang="zh-CN" altLang="zh-CN" sz="4400" b="1" dirty="0"/>
              <a:t>离开学校了</a:t>
            </a:r>
            <a:r>
              <a:rPr lang="en-US" altLang="zh-CN" sz="4400" b="1" dirty="0"/>
              <a:t>,</a:t>
            </a:r>
            <a:r>
              <a:rPr lang="zh-CN" altLang="zh-CN" sz="4400" b="1" dirty="0"/>
              <a:t>可能是他生病了。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098" y="4613212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2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0971" y="83143"/>
            <a:ext cx="1865538" cy="18655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27727" y="481140"/>
            <a:ext cx="10515600" cy="1325563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437" y="2148449"/>
            <a:ext cx="11244363" cy="349748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08727" y="1948681"/>
            <a:ext cx="103077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Must </a:t>
            </a:r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I hand in my homework right now</a:t>
            </a:r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lang="en-US" altLang="zh-CN" sz="44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Yes</a:t>
            </a:r>
            <a:r>
              <a:rPr lang="en-US" altLang="zh-CN" sz="44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, you must.</a:t>
            </a:r>
          </a:p>
          <a:p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是的， 你必须立刻交作业</a:t>
            </a:r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lang="en-US" altLang="zh-CN" sz="44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No</a:t>
            </a:r>
            <a:r>
              <a:rPr lang="en-US" altLang="zh-CN" sz="4400" b="1" dirty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, you needn’t</a:t>
            </a:r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./ </a:t>
            </a:r>
            <a:r>
              <a:rPr lang="en-US" altLang="zh-CN" sz="4400" b="1" dirty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No, you don’t have to</a:t>
            </a:r>
            <a:r>
              <a:rPr lang="en-US" altLang="zh-CN" sz="44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  <a:hlinkClick r:id="rId4" action="ppaction://hlinksldjump"/>
              </a:rPr>
              <a:t>不</a:t>
            </a: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，你不必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2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1327" y="156983"/>
            <a:ext cx="10383982" cy="89102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000" b="1" dirty="0">
                <a:solidFill>
                  <a:srgbClr val="3333FF"/>
                </a:solidFill>
                <a:latin typeface="+mn-lt"/>
              </a:rPr>
              <a:t>m</a:t>
            </a:r>
            <a:r>
              <a:rPr lang="en-US" altLang="zh-CN" sz="6000" b="1" dirty="0" smtClean="0">
                <a:solidFill>
                  <a:srgbClr val="3333FF"/>
                </a:solidFill>
                <a:latin typeface="+mn-lt"/>
              </a:rPr>
              <a:t>ust/</a:t>
            </a:r>
            <a:r>
              <a:rPr lang="en-US" altLang="zh-CN" sz="5400" b="1" dirty="0" smtClean="0">
                <a:solidFill>
                  <a:srgbClr val="3333FF"/>
                </a:solidFill>
                <a:latin typeface="等线" panose="020F0502020204030204"/>
              </a:rPr>
              <a:t>mustn’t</a:t>
            </a:r>
            <a:endParaRPr lang="zh-CN" altLang="en-US" sz="60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842358"/>
            <a:ext cx="12192001" cy="40210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62181" y="1200727"/>
            <a:ext cx="11333019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3600" b="1" dirty="0" smtClean="0"/>
              <a:t>1. must</a:t>
            </a:r>
            <a:r>
              <a:rPr lang="zh-CN" altLang="zh-CN" sz="3600" b="1" dirty="0"/>
              <a:t>表示主观</a:t>
            </a:r>
            <a:r>
              <a:rPr lang="zh-CN" altLang="zh-CN" sz="3600" b="1" dirty="0" smtClean="0"/>
              <a:t>看法</a:t>
            </a:r>
            <a:r>
              <a:rPr lang="zh-CN" altLang="en-US" sz="3600" b="1" dirty="0" smtClean="0"/>
              <a:t>、命令</a:t>
            </a:r>
            <a:r>
              <a:rPr lang="zh-CN" altLang="zh-CN" sz="3600" b="1" dirty="0" smtClean="0"/>
              <a:t>，</a:t>
            </a:r>
            <a:r>
              <a:rPr lang="zh-CN" altLang="zh-CN" sz="3600" b="1" dirty="0"/>
              <a:t>意为</a:t>
            </a:r>
            <a:r>
              <a:rPr lang="en-US" altLang="zh-CN" sz="3600" b="1" dirty="0"/>
              <a:t>“</a:t>
            </a:r>
            <a:r>
              <a:rPr lang="zh-CN" altLang="zh-CN" sz="3600" b="1" dirty="0">
                <a:solidFill>
                  <a:srgbClr val="3333FF"/>
                </a:solidFill>
              </a:rPr>
              <a:t>必须、一定</a:t>
            </a:r>
            <a:r>
              <a:rPr lang="en-US" altLang="zh-CN" sz="3600" b="1" dirty="0"/>
              <a:t>”</a:t>
            </a:r>
            <a:r>
              <a:rPr lang="zh-CN" altLang="zh-CN" sz="3600" b="1" dirty="0"/>
              <a:t>。</a:t>
            </a:r>
          </a:p>
          <a:p>
            <a:r>
              <a:rPr lang="zh-CN" altLang="zh-CN" sz="3600" b="1" dirty="0" smtClean="0"/>
              <a:t> </a:t>
            </a:r>
            <a:r>
              <a:rPr lang="en-US" altLang="zh-CN" sz="3600" b="1" dirty="0" smtClean="0"/>
              <a:t>      You </a:t>
            </a:r>
            <a:r>
              <a:rPr lang="en-US" altLang="zh-CN" sz="3600" b="1" dirty="0"/>
              <a:t>must stay here until I come back</a:t>
            </a:r>
            <a:r>
              <a:rPr lang="en-US" altLang="zh-CN" sz="3600" b="1" dirty="0" smtClean="0"/>
              <a:t>.</a:t>
            </a:r>
            <a:endParaRPr lang="en-US" altLang="zh-CN" sz="3600" b="1" dirty="0"/>
          </a:p>
          <a:p>
            <a:r>
              <a:rPr lang="en-US" altLang="zh-CN" sz="3600" b="1" dirty="0" smtClean="0"/>
              <a:t>        </a:t>
            </a:r>
            <a:r>
              <a:rPr lang="zh-CN" altLang="zh-CN" sz="3600" b="1" dirty="0" smtClean="0"/>
              <a:t>在</a:t>
            </a:r>
            <a:r>
              <a:rPr lang="zh-CN" altLang="zh-CN" sz="3600" b="1" dirty="0"/>
              <a:t>我回来之前你必须呆在这儿。</a:t>
            </a:r>
          </a:p>
          <a:p>
            <a:r>
              <a:rPr lang="en-US" altLang="zh-CN" sz="3600" b="1" dirty="0"/>
              <a:t> </a:t>
            </a:r>
            <a:r>
              <a:rPr lang="en-US" altLang="zh-CN" sz="3600" b="1" dirty="0" smtClean="0"/>
              <a:t>      Must </a:t>
            </a:r>
            <a:r>
              <a:rPr lang="en-US" altLang="zh-CN" sz="3600" b="1" dirty="0"/>
              <a:t>I hand in my homework right now</a:t>
            </a:r>
            <a:r>
              <a:rPr lang="en-US" altLang="zh-CN" sz="3600" b="1" dirty="0" smtClean="0">
                <a:hlinkClick r:id="rId3" action="ppaction://hlinksldjump"/>
              </a:rPr>
              <a:t>?</a:t>
            </a:r>
            <a:endParaRPr lang="en-US" altLang="zh-CN" sz="3600" b="1" dirty="0" smtClean="0"/>
          </a:p>
          <a:p>
            <a:r>
              <a:rPr lang="en-US" altLang="zh-CN" sz="3600" b="1" dirty="0"/>
              <a:t> </a:t>
            </a:r>
            <a:r>
              <a:rPr lang="en-US" altLang="zh-CN" sz="3600" b="1" dirty="0" smtClean="0"/>
              <a:t>       </a:t>
            </a:r>
            <a:r>
              <a:rPr lang="zh-CN" altLang="zh-CN" sz="3600" b="1" dirty="0" smtClean="0"/>
              <a:t>我</a:t>
            </a:r>
            <a:r>
              <a:rPr lang="zh-CN" altLang="zh-CN" sz="3600" b="1" dirty="0"/>
              <a:t>必须现在交作业吗</a:t>
            </a:r>
            <a:r>
              <a:rPr lang="zh-CN" altLang="zh-CN" sz="3600" b="1" dirty="0" smtClean="0"/>
              <a:t>？</a:t>
            </a:r>
            <a:endParaRPr lang="en-US" altLang="zh-CN" sz="3600" b="1" dirty="0" smtClean="0"/>
          </a:p>
          <a:p>
            <a:pPr lvl="1"/>
            <a:r>
              <a:rPr lang="en-US" altLang="zh-CN" sz="3600" b="1" dirty="0" smtClean="0"/>
              <a:t>2. </a:t>
            </a:r>
            <a:r>
              <a:rPr lang="zh-CN" altLang="zh-CN" sz="4000" b="1" dirty="0"/>
              <a:t>否定形式</a:t>
            </a:r>
            <a:r>
              <a:rPr lang="en-US" altLang="zh-CN" sz="4000" b="1" dirty="0"/>
              <a:t>mustn’t</a:t>
            </a:r>
            <a:r>
              <a:rPr lang="zh-CN" altLang="zh-CN" sz="4000" b="1" dirty="0"/>
              <a:t>表示</a:t>
            </a:r>
            <a:r>
              <a:rPr lang="en-US" altLang="zh-CN" sz="4000" b="1" dirty="0"/>
              <a:t> “</a:t>
            </a:r>
            <a:r>
              <a:rPr lang="zh-CN" altLang="zh-CN" sz="4000" b="1" dirty="0">
                <a:solidFill>
                  <a:srgbClr val="3333FF"/>
                </a:solidFill>
              </a:rPr>
              <a:t>禁止，不准，</a:t>
            </a:r>
            <a:endParaRPr lang="en-US" altLang="zh-CN" sz="4000" b="1" dirty="0">
              <a:solidFill>
                <a:srgbClr val="3333FF"/>
              </a:solidFill>
            </a:endParaRPr>
          </a:p>
          <a:p>
            <a:pPr lvl="1"/>
            <a:r>
              <a:rPr lang="en-US" altLang="zh-CN" sz="4000" b="1" dirty="0">
                <a:solidFill>
                  <a:srgbClr val="3333FF"/>
                </a:solidFill>
              </a:rPr>
              <a:t>    </a:t>
            </a:r>
            <a:r>
              <a:rPr lang="zh-CN" altLang="zh-CN" sz="4000" b="1" dirty="0">
                <a:solidFill>
                  <a:srgbClr val="3333FF"/>
                </a:solidFill>
              </a:rPr>
              <a:t>不允许</a:t>
            </a:r>
            <a:r>
              <a:rPr lang="en-US" altLang="zh-CN" sz="4000" b="1" dirty="0"/>
              <a:t>”</a:t>
            </a:r>
            <a:r>
              <a:rPr lang="zh-CN" altLang="zh-CN" sz="4000" b="1" dirty="0">
                <a:solidFill>
                  <a:srgbClr val="3333FF"/>
                </a:solidFill>
              </a:rPr>
              <a:t>、</a:t>
            </a:r>
            <a:r>
              <a:rPr lang="en-US" altLang="zh-CN" sz="4000" b="1" dirty="0">
                <a:solidFill>
                  <a:srgbClr val="3333FF"/>
                </a:solidFill>
              </a:rPr>
              <a:t> “</a:t>
            </a:r>
            <a:r>
              <a:rPr lang="zh-CN" altLang="zh-CN" sz="4000" b="1" dirty="0">
                <a:solidFill>
                  <a:srgbClr val="3333FF"/>
                </a:solidFill>
              </a:rPr>
              <a:t>一定不要</a:t>
            </a:r>
            <a:r>
              <a:rPr lang="en-US" altLang="zh-CN" sz="4000" b="1" dirty="0">
                <a:solidFill>
                  <a:srgbClr val="3333FF"/>
                </a:solidFill>
              </a:rPr>
              <a:t>”</a:t>
            </a:r>
            <a:r>
              <a:rPr lang="zh-CN" altLang="zh-CN" sz="4000" b="1" dirty="0">
                <a:solidFill>
                  <a:srgbClr val="3333FF"/>
                </a:solidFill>
              </a:rPr>
              <a:t>、</a:t>
            </a:r>
            <a:r>
              <a:rPr lang="en-US" altLang="zh-CN" sz="4000" b="1" dirty="0">
                <a:solidFill>
                  <a:srgbClr val="3333FF"/>
                </a:solidFill>
              </a:rPr>
              <a:t>“</a:t>
            </a:r>
            <a:r>
              <a:rPr lang="zh-CN" altLang="zh-CN" sz="4000" b="1" dirty="0">
                <a:solidFill>
                  <a:srgbClr val="3333FF"/>
                </a:solidFill>
              </a:rPr>
              <a:t>千万别</a:t>
            </a:r>
            <a:r>
              <a:rPr lang="en-US" altLang="zh-CN" sz="4000" b="1" dirty="0">
                <a:solidFill>
                  <a:srgbClr val="3333FF"/>
                </a:solidFill>
              </a:rPr>
              <a:t>”</a:t>
            </a:r>
            <a:r>
              <a:rPr lang="zh-CN" altLang="zh-CN" sz="4000" b="1" dirty="0">
                <a:solidFill>
                  <a:srgbClr val="3333FF"/>
                </a:solidFill>
              </a:rPr>
              <a:t>。</a:t>
            </a:r>
          </a:p>
          <a:p>
            <a:r>
              <a:rPr lang="en-US" altLang="zh-CN" sz="4000" b="1" dirty="0"/>
              <a:t>      You mustn’t play with fire. </a:t>
            </a:r>
            <a:r>
              <a:rPr lang="zh-CN" altLang="zh-CN" sz="4000" b="1" dirty="0"/>
              <a:t>你不许玩火。</a:t>
            </a:r>
          </a:p>
          <a:p>
            <a:r>
              <a:rPr lang="en-US" altLang="zh-CN" sz="4000" b="1" dirty="0"/>
              <a:t>      You mustn’t be late.</a:t>
            </a:r>
            <a:r>
              <a:rPr lang="zh-CN" altLang="zh-CN" sz="4000" b="1" dirty="0"/>
              <a:t>你一定不要迟到。</a:t>
            </a:r>
          </a:p>
          <a:p>
            <a:r>
              <a:rPr lang="en-US" altLang="zh-CN" sz="3600" b="1" dirty="0" smtClean="0"/>
              <a:t> </a:t>
            </a:r>
          </a:p>
          <a:p>
            <a:r>
              <a:rPr lang="en-US" altLang="zh-CN" sz="3600" b="1" dirty="0" smtClean="0"/>
              <a:t>  </a:t>
            </a:r>
            <a:endParaRPr lang="zh-CN" altLang="zh-CN" sz="36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4" y="111552"/>
            <a:ext cx="1496291" cy="14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8892" y="129364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en-US" altLang="zh-CN" sz="6600" b="1" kern="1200" dirty="0">
                <a:solidFill>
                  <a:srgbClr val="3333FF"/>
                </a:solidFill>
                <a:latin typeface="等线" panose="020F0502020204030204"/>
                <a:ea typeface="等线 Light" panose="02010600030101010101" pitchFamily="2" charset="-122"/>
                <a:cs typeface="+mj-cs"/>
              </a:rPr>
              <a:t>m</a:t>
            </a:r>
            <a:r>
              <a:rPr kumimoji="0" lang="en-US" altLang="zh-CN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等线" panose="020F0502020204030204"/>
                <a:ea typeface="等线 Light" panose="02010600030101010101" pitchFamily="2" charset="-122"/>
                <a:cs typeface="+mj-cs"/>
              </a:rPr>
              <a:t>ust</a:t>
            </a:r>
            <a:r>
              <a:rPr lang="en-US" altLang="zh-CN" sz="6600" b="1" kern="1200" dirty="0" smtClean="0">
                <a:solidFill>
                  <a:srgbClr val="3333FF"/>
                </a:solidFill>
                <a:latin typeface="等线" panose="020F0502020204030204"/>
                <a:ea typeface="等线 Light" panose="02010600030101010101" pitchFamily="2" charset="-122"/>
                <a:cs typeface="+mj-cs"/>
              </a:rPr>
              <a:t>/can’t</a:t>
            </a:r>
            <a:endParaRPr lang="zh-CN" altLang="en-US" sz="24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40812"/>
            <a:ext cx="12081164" cy="396274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4001" y="1348942"/>
            <a:ext cx="1182716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/>
              <a:t>3.must</a:t>
            </a:r>
            <a:r>
              <a:rPr lang="zh-CN" altLang="en-US" sz="4000" b="1" dirty="0"/>
              <a:t>表示</a:t>
            </a:r>
            <a:r>
              <a:rPr lang="zh-CN" altLang="en-US" sz="4000" b="1" dirty="0">
                <a:solidFill>
                  <a:srgbClr val="3333FF"/>
                </a:solidFill>
              </a:rPr>
              <a:t>非常有把握的推测，“肯定”，用于肯定句</a:t>
            </a:r>
            <a:r>
              <a:rPr lang="zh-CN" altLang="en-US" sz="4000" b="1" dirty="0"/>
              <a:t>。</a:t>
            </a:r>
            <a:br>
              <a:rPr lang="zh-CN" altLang="en-US" sz="4000" b="1" dirty="0"/>
            </a:br>
            <a:r>
              <a:rPr lang="en-US" altLang="zh-CN" sz="4000" b="1" dirty="0"/>
              <a:t> </a:t>
            </a:r>
            <a:r>
              <a:rPr lang="en-US" altLang="zh-CN" sz="4000" b="1" dirty="0" smtClean="0"/>
              <a:t>  The </a:t>
            </a:r>
            <a:r>
              <a:rPr lang="en-US" altLang="zh-CN" sz="4000" b="1" dirty="0"/>
              <a:t>light is on, so he must be at home now.</a:t>
            </a:r>
          </a:p>
          <a:p>
            <a:r>
              <a:rPr lang="en-US" altLang="zh-CN" sz="4000" b="1" dirty="0"/>
              <a:t>       </a:t>
            </a:r>
            <a:r>
              <a:rPr lang="zh-CN" altLang="en-US" sz="4000" b="1" dirty="0"/>
              <a:t>灯亮着，他现在肯定在家</a:t>
            </a:r>
            <a:r>
              <a:rPr lang="zh-CN" altLang="en-US" sz="4000" b="1" dirty="0" smtClean="0"/>
              <a:t>。</a:t>
            </a:r>
            <a:endParaRPr lang="en-US" altLang="zh-CN" sz="4000" b="1" dirty="0"/>
          </a:p>
          <a:p>
            <a:r>
              <a:rPr lang="en-US" altLang="zh-CN" sz="4000" b="1" dirty="0" smtClean="0"/>
              <a:t>4. can’t</a:t>
            </a:r>
            <a:r>
              <a:rPr lang="zh-CN" altLang="en-US" sz="4000" b="1" dirty="0" smtClean="0"/>
              <a:t>表示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非常</a:t>
            </a:r>
            <a:r>
              <a:rPr lang="zh-CN" altLang="en-US" sz="4000" b="1" dirty="0">
                <a:solidFill>
                  <a:srgbClr val="3333FF"/>
                </a:solidFill>
              </a:rPr>
              <a:t>有把握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的否定推测</a:t>
            </a:r>
            <a:r>
              <a:rPr lang="zh-CN" altLang="en-US" sz="4000" b="1" dirty="0" smtClean="0"/>
              <a:t>，意</a:t>
            </a:r>
            <a:r>
              <a:rPr lang="zh-CN" altLang="en-US" sz="4000" b="1" dirty="0"/>
              <a:t>为“</a:t>
            </a:r>
            <a:r>
              <a:rPr lang="zh-CN" altLang="en-US" sz="4000" b="1" dirty="0">
                <a:solidFill>
                  <a:srgbClr val="3333FF"/>
                </a:solidFill>
              </a:rPr>
              <a:t>不可能</a:t>
            </a:r>
            <a:r>
              <a:rPr lang="zh-CN" altLang="en-US" sz="4000" b="1" dirty="0"/>
              <a:t>”</a:t>
            </a:r>
            <a:r>
              <a:rPr lang="en-US" altLang="zh-CN" sz="4000" b="1" dirty="0"/>
              <a:t>, </a:t>
            </a:r>
            <a:r>
              <a:rPr lang="en-US" altLang="zh-CN" sz="4000" b="1" dirty="0" smtClean="0"/>
              <a:t> </a:t>
            </a:r>
          </a:p>
          <a:p>
            <a:r>
              <a:rPr lang="en-US" altLang="zh-CN" sz="4000" b="1" dirty="0" smtClean="0"/>
              <a:t>       </a:t>
            </a:r>
            <a:r>
              <a:rPr lang="zh-CN" altLang="en-US" sz="4000" b="1" dirty="0" smtClean="0"/>
              <a:t>必</a:t>
            </a:r>
            <a:r>
              <a:rPr lang="zh-CN" altLang="en-US" sz="4000" b="1" dirty="0"/>
              <a:t>用在否定句中。             </a:t>
            </a:r>
          </a:p>
          <a:p>
            <a:r>
              <a:rPr lang="zh-CN" altLang="en-US" sz="4000" b="1" dirty="0" smtClean="0"/>
              <a:t>                  </a:t>
            </a:r>
            <a:r>
              <a:rPr lang="en-US" altLang="zh-CN" sz="4000" b="1" dirty="0" smtClean="0"/>
              <a:t>—</a:t>
            </a:r>
            <a:r>
              <a:rPr lang="en-US" altLang="zh-CN" sz="4000" b="1" dirty="0" smtClean="0"/>
              <a:t> </a:t>
            </a:r>
            <a:r>
              <a:rPr lang="en-US" altLang="zh-CN" sz="4000" b="1" dirty="0"/>
              <a:t>The man can’t be Mr. Green. </a:t>
            </a:r>
          </a:p>
          <a:p>
            <a:r>
              <a:rPr lang="en-US" altLang="zh-CN" sz="4000" b="1" dirty="0"/>
              <a:t>    </a:t>
            </a:r>
            <a:r>
              <a:rPr lang="en-US" altLang="zh-CN" sz="4000" b="1" dirty="0" smtClean="0"/>
              <a:t>              </a:t>
            </a:r>
            <a:r>
              <a:rPr lang="en-US" altLang="zh-CN" sz="4000" b="1" dirty="0"/>
              <a:t> </a:t>
            </a:r>
            <a:r>
              <a:rPr lang="en-US" altLang="zh-CN" sz="4000" b="1" dirty="0" smtClean="0"/>
              <a:t>    He </a:t>
            </a:r>
            <a:r>
              <a:rPr lang="en-US" altLang="zh-CN" sz="4000" b="1" dirty="0"/>
              <a:t>has gone to America. </a:t>
            </a:r>
            <a:br>
              <a:rPr lang="en-US" altLang="zh-CN" sz="4000" b="1" dirty="0"/>
            </a:br>
            <a:endParaRPr lang="en-US" altLang="zh-CN" sz="4000" b="1" dirty="0"/>
          </a:p>
          <a:p>
            <a:r>
              <a:rPr lang="zh-CN" altLang="en-US" sz="4000" b="1" dirty="0"/>
              <a:t/>
            </a:r>
            <a:br>
              <a:rPr lang="zh-CN" altLang="en-US" sz="4000" b="1" dirty="0"/>
            </a:br>
            <a:endParaRPr lang="zh-CN" altLang="en-US" sz="40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6918"/>
            <a:ext cx="1631845" cy="163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4855" y="383598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                             </a:t>
            </a:r>
            <a:r>
              <a:rPr lang="en-US" altLang="zh-CN" sz="6600" b="1" dirty="0" smtClean="0">
                <a:solidFill>
                  <a:srgbClr val="3333FF"/>
                </a:solidFill>
                <a:latin typeface="+mn-lt"/>
              </a:rPr>
              <a:t>should</a:t>
            </a:r>
            <a:endParaRPr lang="zh-CN" altLang="en-US" sz="66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39212"/>
            <a:ext cx="12099636" cy="3724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88291" y="1782617"/>
            <a:ext cx="1103745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4000" b="1" dirty="0"/>
              <a:t>should</a:t>
            </a:r>
            <a:r>
              <a:rPr lang="zh-CN" altLang="en-US" sz="4000" b="1" dirty="0" smtClean="0"/>
              <a:t>表示</a:t>
            </a:r>
            <a:r>
              <a:rPr lang="zh-CN" altLang="en-US" sz="4000" b="1" dirty="0"/>
              <a:t>“</a:t>
            </a:r>
            <a:r>
              <a:rPr lang="zh-CN" altLang="en-US" sz="4000" b="1" dirty="0">
                <a:solidFill>
                  <a:srgbClr val="3333FF"/>
                </a:solidFill>
              </a:rPr>
              <a:t>应该</a:t>
            </a:r>
            <a:r>
              <a:rPr lang="zh-CN" altLang="en-US" sz="4000" b="1" dirty="0"/>
              <a:t>”，常用来表示劝告、</a:t>
            </a:r>
            <a:r>
              <a:rPr lang="zh-CN" altLang="en-US" sz="4000" b="1" dirty="0">
                <a:solidFill>
                  <a:srgbClr val="3333FF"/>
                </a:solidFill>
              </a:rPr>
              <a:t>建议</a:t>
            </a:r>
            <a:r>
              <a:rPr lang="zh-CN" altLang="en-US" sz="4000" b="1" dirty="0"/>
              <a:t>；认为“某人应该做某事”或“有义务责任做某事”。 </a:t>
            </a:r>
          </a:p>
          <a:p>
            <a:pPr marL="571500" indent="-571500">
              <a:lnSpc>
                <a:spcPct val="90000"/>
              </a:lnSpc>
              <a:buFontTx/>
              <a:buNone/>
            </a:pPr>
            <a:r>
              <a:rPr lang="en-US" altLang="zh-CN" sz="4000" b="1" dirty="0"/>
              <a:t>We should obey traffic rule</a:t>
            </a:r>
            <a:r>
              <a:rPr lang="en-US" altLang="zh-CN" sz="4000" b="1" dirty="0" smtClean="0"/>
              <a:t>s</a:t>
            </a:r>
            <a:r>
              <a:rPr lang="en-US" altLang="zh-CN" sz="4000" b="1" dirty="0"/>
              <a:t>.</a:t>
            </a:r>
            <a:r>
              <a:rPr lang="en-US" altLang="zh-CN" sz="4000" dirty="0"/>
              <a:t> </a:t>
            </a:r>
            <a:endParaRPr lang="en-US" altLang="zh-CN" sz="4000" b="1" dirty="0"/>
          </a:p>
          <a:p>
            <a:pPr marL="571500" indent="-571500">
              <a:lnSpc>
                <a:spcPct val="90000"/>
              </a:lnSpc>
              <a:buFontTx/>
              <a:buNone/>
            </a:pPr>
            <a:r>
              <a:rPr lang="en-US" altLang="zh-CN" sz="4000" b="1" dirty="0"/>
              <a:t>You </a:t>
            </a:r>
            <a:r>
              <a:rPr lang="en-US" altLang="zh-CN" sz="4000" b="1" dirty="0" err="1" smtClean="0"/>
              <a:t>shouldn</a:t>
            </a:r>
            <a:r>
              <a:rPr lang="zh-CN" altLang="en-US" sz="4000" b="1" dirty="0" smtClean="0"/>
              <a:t>’</a:t>
            </a:r>
            <a:r>
              <a:rPr lang="en-US" altLang="zh-CN" sz="4000" b="1" dirty="0" smtClean="0"/>
              <a:t>t </a:t>
            </a:r>
            <a:r>
              <a:rPr lang="en-US" altLang="zh-CN" sz="4000" b="1" dirty="0"/>
              <a:t>watch TV every </a:t>
            </a:r>
            <a:r>
              <a:rPr lang="en-US" altLang="zh-CN" sz="4000" b="1" dirty="0" smtClean="0"/>
              <a:t>day</a:t>
            </a:r>
            <a:r>
              <a:rPr lang="en-US" altLang="zh-CN" sz="4000" b="1" dirty="0"/>
              <a:t>.</a:t>
            </a:r>
            <a:endParaRPr lang="zh-CN" altLang="en-US" sz="4000" b="1" dirty="0"/>
          </a:p>
          <a:p>
            <a:pPr marL="571500" indent="-571500">
              <a:lnSpc>
                <a:spcPct val="90000"/>
              </a:lnSpc>
              <a:buFontTx/>
              <a:buNone/>
            </a:pPr>
            <a:endParaRPr lang="en-US" altLang="zh-CN" sz="4000" b="1" dirty="0"/>
          </a:p>
          <a:p>
            <a:pPr marL="571500" indent="-571500">
              <a:lnSpc>
                <a:spcPct val="90000"/>
              </a:lnSpc>
              <a:buFontTx/>
              <a:buNone/>
            </a:pPr>
            <a:r>
              <a:rPr lang="zh-CN" altLang="en-US" sz="4000" b="1" dirty="0" smtClean="0"/>
              <a:t>这时</a:t>
            </a:r>
            <a:r>
              <a:rPr lang="zh-CN" altLang="en-US" sz="4000" b="1" dirty="0"/>
              <a:t>它可以和 </a:t>
            </a:r>
            <a:r>
              <a:rPr lang="en-US" altLang="zh-CN" sz="4000" b="1" dirty="0">
                <a:solidFill>
                  <a:srgbClr val="3333FF"/>
                </a:solidFill>
              </a:rPr>
              <a:t>ought to</a:t>
            </a:r>
            <a:r>
              <a:rPr lang="zh-CN" altLang="en-US" sz="4000" b="1" dirty="0">
                <a:solidFill>
                  <a:srgbClr val="3333FF"/>
                </a:solidFill>
              </a:rPr>
              <a:t>， </a:t>
            </a:r>
            <a:r>
              <a:rPr lang="en-US" altLang="zh-CN" sz="4000" b="1" dirty="0">
                <a:solidFill>
                  <a:srgbClr val="3333FF"/>
                </a:solidFill>
              </a:rPr>
              <a:t>be supposed to </a:t>
            </a:r>
            <a:r>
              <a:rPr lang="zh-CN" altLang="en-US" sz="4000" b="1" dirty="0" smtClean="0"/>
              <a:t>互换</a:t>
            </a:r>
            <a:endParaRPr lang="en-US" altLang="zh-CN" sz="4000" b="1" dirty="0" smtClean="0"/>
          </a:p>
          <a:p>
            <a:pPr marL="571500" indent="-571500">
              <a:lnSpc>
                <a:spcPct val="90000"/>
              </a:lnSpc>
              <a:buFontTx/>
              <a:buNone/>
            </a:pPr>
            <a:r>
              <a:rPr lang="zh-CN" altLang="en-US" sz="4000" b="1" dirty="0" smtClean="0"/>
              <a:t>使用</a:t>
            </a:r>
            <a:r>
              <a:rPr lang="zh-CN" altLang="en-US" sz="4000" dirty="0" smtClean="0"/>
              <a:t>。</a:t>
            </a:r>
            <a:endParaRPr lang="zh-CN" altLang="en-US" sz="4000" dirty="0"/>
          </a:p>
          <a:p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098" y="-156377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5427"/>
            <a:ext cx="12101609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0419" y="877004"/>
            <a:ext cx="1203053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/>
              <a:t>You </a:t>
            </a:r>
            <a:r>
              <a:rPr lang="en-US" altLang="zh-CN" sz="3600" b="1" dirty="0">
                <a:solidFill>
                  <a:srgbClr val="3333FF"/>
                </a:solidFill>
              </a:rPr>
              <a:t>ought to go and see</a:t>
            </a:r>
            <a:r>
              <a:rPr lang="en-US" altLang="zh-CN" sz="3600" b="1" dirty="0"/>
              <a:t> Mary </a:t>
            </a:r>
            <a:r>
              <a:rPr lang="en-US" altLang="zh-CN" sz="3600" b="1" dirty="0" smtClean="0"/>
              <a:t>sometime.</a:t>
            </a:r>
          </a:p>
          <a:p>
            <a:r>
              <a:rPr lang="zh-CN" altLang="en-US" sz="3600" b="1" dirty="0" smtClean="0"/>
              <a:t>       你</a:t>
            </a:r>
            <a:r>
              <a:rPr lang="zh-CN" altLang="en-US" sz="3600" b="1" dirty="0"/>
              <a:t>应该什么时候去看看玛丽</a:t>
            </a:r>
            <a:r>
              <a:rPr lang="zh-CN" altLang="en-US" sz="3600" b="1" dirty="0" smtClean="0"/>
              <a:t>。</a:t>
            </a:r>
            <a:endParaRPr lang="en-US" altLang="zh-CN" sz="3600" b="1" dirty="0" smtClean="0"/>
          </a:p>
          <a:p>
            <a:r>
              <a:rPr lang="en-US" altLang="zh-CN" sz="3600" b="1" dirty="0"/>
              <a:t>People </a:t>
            </a:r>
            <a:r>
              <a:rPr lang="en-US" altLang="zh-CN" sz="3600" b="1" dirty="0">
                <a:solidFill>
                  <a:srgbClr val="3333FF"/>
                </a:solidFill>
              </a:rPr>
              <a:t>ought to drink</a:t>
            </a:r>
            <a:r>
              <a:rPr lang="en-US" altLang="zh-CN" sz="3600" b="1" dirty="0"/>
              <a:t> eight glasses of water daily.  </a:t>
            </a:r>
          </a:p>
          <a:p>
            <a:r>
              <a:rPr lang="en-US" altLang="zh-CN" sz="3600" b="1" dirty="0"/>
              <a:t>  </a:t>
            </a:r>
            <a:r>
              <a:rPr lang="en-US" altLang="zh-CN" sz="3600" b="1" dirty="0" smtClean="0"/>
              <a:t>   </a:t>
            </a:r>
            <a:r>
              <a:rPr lang="zh-CN" altLang="en-US" sz="3600" b="1" dirty="0" smtClean="0"/>
              <a:t>人们</a:t>
            </a:r>
            <a:r>
              <a:rPr lang="zh-CN" altLang="en-US" sz="3600" b="1" dirty="0"/>
              <a:t>应该每天喝八杯水。</a:t>
            </a:r>
            <a:endParaRPr lang="en-US" altLang="zh-CN" sz="3600" b="1" dirty="0"/>
          </a:p>
          <a:p>
            <a:pPr marL="609600" indent="-609600">
              <a:buFontTx/>
              <a:buNone/>
            </a:pPr>
            <a:r>
              <a:rPr lang="en-US" altLang="zh-CN" sz="3600" b="1" dirty="0" smtClean="0"/>
              <a:t>You </a:t>
            </a:r>
            <a:r>
              <a:rPr lang="en-US" altLang="zh-CN" sz="3600" b="1" dirty="0">
                <a:solidFill>
                  <a:srgbClr val="3333FF"/>
                </a:solidFill>
              </a:rPr>
              <a:t>are supposed to finish </a:t>
            </a:r>
            <a:r>
              <a:rPr lang="en-US" altLang="zh-CN" sz="3600" b="1" dirty="0"/>
              <a:t>your homework on </a:t>
            </a:r>
            <a:r>
              <a:rPr lang="en-US" altLang="zh-CN" sz="3600" b="1" dirty="0" smtClean="0"/>
              <a:t>time.</a:t>
            </a:r>
          </a:p>
          <a:p>
            <a:pPr marL="609600" indent="-609600">
              <a:buFontTx/>
              <a:buNone/>
            </a:pPr>
            <a:r>
              <a:rPr lang="zh-CN" altLang="en-US" sz="3600" b="1" dirty="0" smtClean="0"/>
              <a:t>       你</a:t>
            </a:r>
            <a:r>
              <a:rPr lang="zh-CN" altLang="en-US" sz="3600" b="1" dirty="0"/>
              <a:t>应该按时完成你的</a:t>
            </a:r>
            <a:r>
              <a:rPr lang="zh-CN" altLang="en-US" sz="3600" b="1" dirty="0" smtClean="0"/>
              <a:t>作业。</a:t>
            </a:r>
            <a:endParaRPr lang="zh-CN" altLang="en-US" sz="3600" b="1" dirty="0"/>
          </a:p>
          <a:p>
            <a:pPr marL="609600" indent="-609600">
              <a:buFontTx/>
              <a:buNone/>
            </a:pPr>
            <a:r>
              <a:rPr lang="en-US" altLang="zh-CN" sz="3600" b="1" dirty="0" smtClean="0"/>
              <a:t>We </a:t>
            </a:r>
            <a:r>
              <a:rPr lang="en-US" altLang="zh-CN" sz="3600" b="1" dirty="0">
                <a:solidFill>
                  <a:srgbClr val="3333FF"/>
                </a:solidFill>
              </a:rPr>
              <a:t>are supposed to arrive </a:t>
            </a:r>
            <a:r>
              <a:rPr lang="en-US" altLang="zh-CN" sz="3600" b="1" dirty="0"/>
              <a:t>there at </a:t>
            </a:r>
            <a:r>
              <a:rPr lang="en-US" altLang="zh-CN" sz="3600" b="1" dirty="0" smtClean="0"/>
              <a:t>six</a:t>
            </a:r>
            <a:r>
              <a:rPr lang="en-US" altLang="zh-CN" sz="3600" b="1" dirty="0"/>
              <a:t>.</a:t>
            </a:r>
            <a:endParaRPr lang="en-US" altLang="zh-CN" sz="3600" b="1" dirty="0" smtClean="0"/>
          </a:p>
          <a:p>
            <a:pPr marL="609600" indent="-609600">
              <a:buFontTx/>
              <a:buNone/>
            </a:pPr>
            <a:r>
              <a:rPr lang="zh-CN" altLang="en-US" sz="3600" b="1" dirty="0" smtClean="0"/>
              <a:t>       我们应该</a:t>
            </a:r>
            <a:r>
              <a:rPr lang="zh-CN" altLang="en-US" sz="3600" b="1" dirty="0"/>
              <a:t>在六点钟到达那里。</a:t>
            </a:r>
          </a:p>
          <a:p>
            <a:pPr marL="609600" indent="-609600">
              <a:buFontTx/>
              <a:buNone/>
            </a:pP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39999" y="97972"/>
            <a:ext cx="78416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</a:rPr>
              <a:t>ought to</a:t>
            </a:r>
            <a:r>
              <a:rPr lang="zh-CN" altLang="en-US" sz="4000" b="1" dirty="0">
                <a:solidFill>
                  <a:srgbClr val="3333FF"/>
                </a:solidFill>
              </a:rPr>
              <a:t>， </a:t>
            </a:r>
            <a:r>
              <a:rPr lang="en-US" altLang="zh-CN" sz="4000" b="1" dirty="0">
                <a:solidFill>
                  <a:srgbClr val="3333FF"/>
                </a:solidFill>
              </a:rPr>
              <a:t>be supposed to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44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491" y="800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6000" b="1" dirty="0" smtClean="0">
                <a:solidFill>
                  <a:srgbClr val="3333FF"/>
                </a:solidFill>
                <a:latin typeface="+mn-lt"/>
              </a:rPr>
              <a:t>need</a:t>
            </a:r>
            <a:endParaRPr lang="zh-CN" altLang="en-US" sz="60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5" y="2674874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9819" y="1105213"/>
            <a:ext cx="111769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ea typeface="宋体" panose="02010600030101010101" pitchFamily="2" charset="-122"/>
              </a:rPr>
              <a:t>need</a:t>
            </a:r>
            <a:r>
              <a:rPr lang="zh-CN" altLang="en-US" sz="4000" b="1" dirty="0">
                <a:ea typeface="宋体" panose="02010600030101010101" pitchFamily="2" charset="-122"/>
              </a:rPr>
              <a:t>作</a:t>
            </a:r>
            <a:r>
              <a:rPr lang="zh-CN" altLang="en-US" sz="4000" b="1" dirty="0">
                <a:solidFill>
                  <a:srgbClr val="3333FF"/>
                </a:solidFill>
                <a:ea typeface="宋体" panose="02010600030101010101" pitchFamily="2" charset="-122"/>
              </a:rPr>
              <a:t>情态</a:t>
            </a:r>
            <a:r>
              <a:rPr lang="zh-CN" altLang="en-US" sz="4000" b="1" dirty="0" smtClean="0">
                <a:solidFill>
                  <a:srgbClr val="3333FF"/>
                </a:solidFill>
                <a:ea typeface="宋体" panose="02010600030101010101" pitchFamily="2" charset="-122"/>
              </a:rPr>
              <a:t>动词无</a:t>
            </a:r>
            <a:r>
              <a:rPr lang="zh-CN" altLang="en-US" sz="4000" b="1" dirty="0">
                <a:solidFill>
                  <a:srgbClr val="3333FF"/>
                </a:solidFill>
                <a:ea typeface="宋体" panose="02010600030101010101" pitchFamily="2" charset="-122"/>
              </a:rPr>
              <a:t>人称或数的变化， 后接动词原形</a:t>
            </a:r>
            <a:r>
              <a:rPr lang="zh-CN" altLang="en-US" sz="4000" b="1" dirty="0" smtClean="0">
                <a:ea typeface="宋体" panose="02010600030101010101" pitchFamily="2" charset="-122"/>
              </a:rPr>
              <a:t>，主要用于</a:t>
            </a:r>
            <a:r>
              <a:rPr lang="zh-CN" altLang="en-US" sz="4000" b="1" dirty="0">
                <a:ea typeface="宋体" panose="02010600030101010101" pitchFamily="2" charset="-122"/>
              </a:rPr>
              <a:t>否定句和疑问句中。</a:t>
            </a:r>
          </a:p>
          <a:p>
            <a:r>
              <a:rPr lang="zh-CN" altLang="en-US" sz="4000" b="1" dirty="0">
                <a:ea typeface="宋体" panose="02010600030101010101" pitchFamily="2" charset="-122"/>
              </a:rPr>
              <a:t>如：</a:t>
            </a:r>
            <a:r>
              <a:rPr lang="en-US" altLang="zh-CN" sz="4000" b="1" dirty="0">
                <a:ea typeface="宋体" panose="02010600030101010101" pitchFamily="2" charset="-122"/>
              </a:rPr>
              <a:t>You needn‘t worry.</a:t>
            </a:r>
            <a:r>
              <a:rPr lang="zh-CN" altLang="en-US" sz="4000" b="1" dirty="0">
                <a:ea typeface="宋体" panose="02010600030101010101" pitchFamily="2" charset="-122"/>
              </a:rPr>
              <a:t>你不必</a:t>
            </a:r>
            <a:r>
              <a:rPr lang="zh-CN" altLang="en-US" sz="4000" b="1" dirty="0" smtClean="0">
                <a:ea typeface="宋体" panose="02010600030101010101" pitchFamily="2" charset="-122"/>
              </a:rPr>
              <a:t>担心。</a:t>
            </a:r>
            <a:endParaRPr lang="zh-CN" altLang="en-US" sz="4000" b="1" dirty="0"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ea typeface="宋体" panose="02010600030101010101" pitchFamily="2" charset="-122"/>
              </a:rPr>
              <a:t>如</a:t>
            </a:r>
            <a:r>
              <a:rPr lang="zh-CN" altLang="en-US" sz="4000" b="1" dirty="0">
                <a:ea typeface="宋体" panose="02010600030101010101" pitchFamily="2" charset="-122"/>
              </a:rPr>
              <a:t>：  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—Need </a:t>
            </a:r>
            <a:r>
              <a:rPr lang="en-US" altLang="zh-CN" sz="4000" b="1" dirty="0">
                <a:ea typeface="宋体" panose="02010600030101010101" pitchFamily="2" charset="-122"/>
              </a:rPr>
              <a:t>I do it now?</a:t>
            </a:r>
          </a:p>
          <a:p>
            <a:r>
              <a:rPr lang="en-US" altLang="zh-CN" sz="4000" b="1" dirty="0">
                <a:ea typeface="宋体" panose="02010600030101010101" pitchFamily="2" charset="-122"/>
              </a:rPr>
              <a:t>         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— </a:t>
            </a:r>
            <a:r>
              <a:rPr lang="en-US" altLang="zh-CN" sz="4000" b="1" dirty="0">
                <a:ea typeface="宋体" panose="02010600030101010101" pitchFamily="2" charset="-122"/>
              </a:rPr>
              <a:t>Yes, you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________.</a:t>
            </a:r>
            <a:endParaRPr lang="zh-CN" altLang="en-US" sz="4000" b="1" dirty="0">
              <a:ea typeface="宋体" panose="02010600030101010101" pitchFamily="2" charset="-122"/>
            </a:endParaRPr>
          </a:p>
          <a:p>
            <a:r>
              <a:rPr lang="en-US" altLang="zh-CN" sz="4000" b="1" dirty="0">
                <a:ea typeface="宋体" panose="02010600030101010101" pitchFamily="2" charset="-122"/>
              </a:rPr>
              <a:t>         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— </a:t>
            </a:r>
            <a:r>
              <a:rPr lang="en-US" altLang="zh-CN" sz="4000" b="1" dirty="0">
                <a:ea typeface="宋体" panose="02010600030101010101" pitchFamily="2" charset="-122"/>
              </a:rPr>
              <a:t>No,  you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_______________________ </a:t>
            </a:r>
            <a:r>
              <a:rPr lang="en-US" altLang="zh-CN" sz="4000" b="1" dirty="0">
                <a:ea typeface="宋体" panose="02010600030101010101" pitchFamily="2" charset="-122"/>
              </a:rPr>
              <a:t>. </a:t>
            </a:r>
          </a:p>
          <a:p>
            <a:endParaRPr lang="en-US" altLang="zh-CN" sz="4000" b="1" dirty="0" smtClean="0">
              <a:ea typeface="宋体" panose="02010600030101010101" pitchFamily="2" charset="-122"/>
            </a:endParaRPr>
          </a:p>
          <a:p>
            <a:r>
              <a:rPr lang="en-US" altLang="zh-CN" sz="4000" b="1" dirty="0" smtClean="0">
                <a:ea typeface="宋体" panose="02010600030101010101" pitchFamily="2" charset="-122"/>
              </a:rPr>
              <a:t>need</a:t>
            </a:r>
            <a:r>
              <a:rPr lang="zh-CN" altLang="en-US" sz="4000" b="1" dirty="0" smtClean="0">
                <a:ea typeface="宋体" panose="02010600030101010101" pitchFamily="2" charset="-122"/>
              </a:rPr>
              <a:t>作</a:t>
            </a:r>
            <a:r>
              <a:rPr lang="zh-CN" altLang="en-US" sz="4000" b="1" dirty="0">
                <a:ea typeface="宋体" panose="02010600030101010101" pitchFamily="2" charset="-122"/>
              </a:rPr>
              <a:t>行为动词，有人称、数和时态</a:t>
            </a:r>
            <a:r>
              <a:rPr lang="zh-CN" altLang="en-US" sz="4000" b="1" dirty="0" smtClean="0">
                <a:ea typeface="宋体" panose="02010600030101010101" pitchFamily="2" charset="-122"/>
              </a:rPr>
              <a:t>的变化</a:t>
            </a:r>
            <a:r>
              <a:rPr lang="en-US" altLang="zh-CN" sz="4000" b="1" dirty="0" smtClean="0">
                <a:ea typeface="宋体" panose="02010600030101010101" pitchFamily="2" charset="-122"/>
              </a:rPr>
              <a:t>,</a:t>
            </a:r>
          </a:p>
          <a:p>
            <a:r>
              <a:rPr lang="en-US" altLang="zh-CN" sz="4000" b="1" dirty="0">
                <a:ea typeface="宋体" panose="02010600030101010101" pitchFamily="2" charset="-122"/>
              </a:rPr>
              <a:t> </a:t>
            </a:r>
            <a:r>
              <a:rPr lang="en-US" altLang="zh-CN" sz="4000" b="1" dirty="0" smtClean="0">
                <a:ea typeface="宋体" panose="02010600030101010101" pitchFamily="2" charset="-122"/>
              </a:rPr>
              <a:t>        </a:t>
            </a:r>
            <a:r>
              <a:rPr lang="zh-CN" altLang="en-US" sz="4000" b="1" dirty="0" smtClean="0">
                <a:ea typeface="宋体" panose="02010600030101010101" pitchFamily="2" charset="-122"/>
              </a:rPr>
              <a:t>后</a:t>
            </a:r>
            <a:r>
              <a:rPr lang="zh-CN" altLang="en-US" sz="4000" b="1" dirty="0">
                <a:ea typeface="宋体" panose="02010600030101010101" pitchFamily="2" charset="-122"/>
              </a:rPr>
              <a:t>接</a:t>
            </a:r>
            <a:r>
              <a:rPr lang="en-US" altLang="zh-CN" sz="4000" b="1" dirty="0">
                <a:ea typeface="宋体" panose="02010600030101010101" pitchFamily="2" charset="-122"/>
              </a:rPr>
              <a:t>to do</a:t>
            </a:r>
            <a:r>
              <a:rPr lang="zh-CN" altLang="en-US" sz="4000" b="1" dirty="0">
                <a:ea typeface="宋体" panose="02010600030101010101" pitchFamily="2" charset="-122"/>
              </a:rPr>
              <a:t>， 即 </a:t>
            </a:r>
            <a:r>
              <a:rPr lang="en-US" altLang="zh-CN" sz="4000" b="1" dirty="0">
                <a:ea typeface="宋体" panose="02010600030101010101" pitchFamily="2" charset="-122"/>
              </a:rPr>
              <a:t>need to do </a:t>
            </a:r>
            <a:r>
              <a:rPr lang="en-US" altLang="zh-CN" sz="4000" b="1" dirty="0" err="1">
                <a:ea typeface="宋体" panose="02010600030101010101" pitchFamily="2" charset="-122"/>
              </a:rPr>
              <a:t>sth</a:t>
            </a:r>
            <a:endParaRPr lang="zh-CN" altLang="en-US" sz="4000" dirty="0"/>
          </a:p>
        </p:txBody>
      </p:sp>
      <p:sp>
        <p:nvSpPr>
          <p:cNvPr id="6" name="文本框 5"/>
          <p:cNvSpPr txBox="1"/>
          <p:nvPr/>
        </p:nvSpPr>
        <p:spPr>
          <a:xfrm>
            <a:off x="5278581" y="3598202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must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29197" y="4214197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needn’t/don’t 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have to 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501073" y="189634"/>
            <a:ext cx="10515600" cy="1325563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3333FF"/>
                </a:solidFill>
              </a:rPr>
              <a:t>                                 </a:t>
            </a:r>
            <a:r>
              <a:rPr lang="en-US" altLang="zh-CN" sz="5400" b="1" dirty="0" smtClean="0">
                <a:solidFill>
                  <a:srgbClr val="3333FF"/>
                </a:solidFill>
                <a:latin typeface="+mn-lt"/>
              </a:rPr>
              <a:t>will/would</a:t>
            </a:r>
            <a:endParaRPr lang="zh-CN" altLang="en-US" sz="54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3381"/>
            <a:ext cx="11567962" cy="35589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4509" y="1373833"/>
            <a:ext cx="1081578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rgbClr val="000000"/>
                </a:solidFill>
                <a:latin typeface="Comic Sans MS"/>
                <a:ea typeface="宋体"/>
              </a:rPr>
              <a:t>1</a:t>
            </a:r>
            <a:r>
              <a:rPr lang="zh-CN" altLang="en-US" sz="4400" b="1" dirty="0">
                <a:solidFill>
                  <a:srgbClr val="000000"/>
                </a:solidFill>
                <a:latin typeface="Comic Sans MS"/>
                <a:ea typeface="宋体"/>
              </a:rPr>
              <a:t>表示</a:t>
            </a:r>
            <a:r>
              <a:rPr lang="zh-CN" altLang="en-US" sz="4400" b="1" dirty="0">
                <a:solidFill>
                  <a:srgbClr val="3333FF"/>
                </a:solidFill>
                <a:latin typeface="Comic Sans MS"/>
                <a:ea typeface="宋体"/>
              </a:rPr>
              <a:t>意志或意愿</a:t>
            </a:r>
            <a:r>
              <a:rPr lang="zh-CN" altLang="en-US" sz="4400" b="1" dirty="0">
                <a:solidFill>
                  <a:srgbClr val="000000"/>
                </a:solidFill>
                <a:latin typeface="Comic Sans MS"/>
                <a:ea typeface="宋体"/>
              </a:rPr>
              <a:t>：</a:t>
            </a:r>
            <a:r>
              <a:rPr lang="zh-CN" altLang="en-US" sz="4400" b="1" dirty="0">
                <a:solidFill>
                  <a:srgbClr val="3333FF"/>
                </a:solidFill>
                <a:latin typeface="Comic Sans MS"/>
                <a:ea typeface="宋体"/>
              </a:rPr>
              <a:t>决心，愿意，</a:t>
            </a:r>
            <a:r>
              <a:rPr lang="en-US" altLang="zh-CN" sz="4400" b="1" dirty="0">
                <a:solidFill>
                  <a:srgbClr val="000000"/>
                </a:solidFill>
                <a:latin typeface="Arial" panose="020B0604020202020204" pitchFamily="34" charset="0"/>
                <a:ea typeface="宋体"/>
              </a:rPr>
              <a:t>……</a:t>
            </a:r>
            <a:endParaRPr lang="en-US" altLang="zh-CN" sz="4400" b="1" dirty="0">
              <a:solidFill>
                <a:srgbClr val="000000"/>
              </a:solidFill>
              <a:latin typeface="Comic Sans MS"/>
              <a:ea typeface="宋体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We will do our best to save the child. </a:t>
            </a:r>
            <a:endParaRPr lang="en-US" altLang="zh-CN" sz="4000" b="1" dirty="0" smtClean="0">
              <a:solidFill>
                <a:srgbClr val="000000"/>
              </a:solidFill>
              <a:latin typeface="Comic Sans MS"/>
              <a:ea typeface="宋体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 </a:t>
            </a:r>
            <a:r>
              <a:rPr lang="en-US" altLang="zh-CN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       </a:t>
            </a:r>
            <a:r>
              <a:rPr lang="zh-CN" altLang="en-US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我们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会尽力抢救这个孩子。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zh-CN" altLang="en-US" sz="4000" b="1" dirty="0">
              <a:solidFill>
                <a:srgbClr val="000000"/>
              </a:solidFill>
              <a:latin typeface="Comic Sans MS"/>
              <a:ea typeface="宋体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I told her to stop crying, but she just wouldn</a:t>
            </a:r>
            <a:r>
              <a:rPr lang="en-US" altLang="zh-CN" sz="4000" b="1" dirty="0">
                <a:solidFill>
                  <a:srgbClr val="000000"/>
                </a:solidFill>
                <a:latin typeface="Arial" panose="020B0604020202020204" pitchFamily="34" charset="0"/>
                <a:ea typeface="宋体"/>
              </a:rPr>
              <a:t>’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t listen. </a:t>
            </a:r>
            <a:endParaRPr lang="en-US" altLang="zh-CN" sz="4000" b="1" dirty="0" smtClean="0">
              <a:solidFill>
                <a:srgbClr val="000000"/>
              </a:solidFill>
              <a:latin typeface="Comic Sans MS"/>
              <a:ea typeface="宋体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      我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叫她别哭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,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可她就是不愿听。</a:t>
            </a:r>
          </a:p>
        </p:txBody>
      </p:sp>
    </p:spTree>
    <p:extLst>
      <p:ext uri="{BB962C8B-B14F-4D97-AF65-F5344CB8AC3E}">
        <p14:creationId xmlns:p14="http://schemas.microsoft.com/office/powerpoint/2010/main" val="418463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22" y="191583"/>
            <a:ext cx="4109060" cy="14509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38611"/>
            <a:ext cx="12107705" cy="37249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67414" y="1441190"/>
            <a:ext cx="10640291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2. 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表示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请求</a:t>
            </a:r>
            <a:r>
              <a:rPr lang="zh-CN" altLang="en-US" sz="4000" b="1" dirty="0" smtClean="0">
                <a:solidFill>
                  <a:srgbClr val="3333FF"/>
                </a:solidFill>
                <a:latin typeface="Comic Sans MS"/>
                <a:ea typeface="宋体"/>
              </a:rPr>
              <a:t>、建议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或征求对方意见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时，用 </a:t>
            </a:r>
            <a:endParaRPr lang="en-US" altLang="zh-CN" sz="4000" b="1" dirty="0">
              <a:solidFill>
                <a:srgbClr val="000000"/>
              </a:solidFill>
              <a:latin typeface="Comic Sans MS"/>
              <a:ea typeface="宋体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 smtClean="0">
                <a:solidFill>
                  <a:srgbClr val="3333FF"/>
                </a:solidFill>
                <a:latin typeface="Comic Sans MS"/>
                <a:ea typeface="宋体"/>
              </a:rPr>
              <a:t>   Would you</a:t>
            </a:r>
            <a:r>
              <a:rPr lang="en-US" altLang="zh-CN" sz="4000" b="1" dirty="0" smtClean="0">
                <a:solidFill>
                  <a:srgbClr val="3333FF"/>
                </a:solidFill>
                <a:latin typeface="Arial" panose="020B0604020202020204" pitchFamily="34" charset="0"/>
                <a:ea typeface="宋体"/>
              </a:rPr>
              <a:t>…</a:t>
            </a:r>
            <a:r>
              <a:rPr lang="en-US" altLang="zh-CN" sz="4000" b="1" dirty="0" smtClean="0">
                <a:solidFill>
                  <a:srgbClr val="3333FF"/>
                </a:solidFill>
                <a:latin typeface="Comic Sans MS"/>
                <a:ea typeface="宋体"/>
              </a:rPr>
              <a:t>? </a:t>
            </a:r>
            <a:r>
              <a:rPr lang="zh-CN" altLang="en-US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比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用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Will you</a:t>
            </a:r>
            <a:r>
              <a:rPr lang="en-US" altLang="zh-CN" sz="4000" b="1" dirty="0">
                <a:solidFill>
                  <a:srgbClr val="000000"/>
                </a:solidFill>
                <a:latin typeface="Arial" panose="020B0604020202020204" pitchFamily="34" charset="0"/>
                <a:ea typeface="宋体"/>
              </a:rPr>
              <a:t>…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?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更婉转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。</a:t>
            </a:r>
            <a:b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</a:br>
            <a:endParaRPr lang="en-US" altLang="zh-CN" sz="4000" b="1" dirty="0">
              <a:solidFill>
                <a:srgbClr val="000000"/>
              </a:solidFill>
              <a:latin typeface="Comic Sans MS"/>
              <a:ea typeface="宋体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3200" b="1" dirty="0">
                <a:solidFill>
                  <a:srgbClr val="000000"/>
                </a:solidFill>
                <a:latin typeface="Comic Sans MS"/>
                <a:ea typeface="宋体"/>
              </a:rPr>
              <a:t>Will/Would you please keep the door open</a:t>
            </a:r>
            <a:r>
              <a:rPr lang="en-US" altLang="zh-CN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3200" b="1" dirty="0">
                <a:solidFill>
                  <a:srgbClr val="000000"/>
                </a:solidFill>
                <a:latin typeface="Comic Sans MS"/>
                <a:ea typeface="宋体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     </a:t>
            </a:r>
            <a:r>
              <a:rPr lang="zh-CN" altLang="en-US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请</a:t>
            </a:r>
            <a:r>
              <a:rPr lang="zh-CN" altLang="en-US" sz="3200" b="1" dirty="0">
                <a:solidFill>
                  <a:srgbClr val="000000"/>
                </a:solidFill>
                <a:latin typeface="Comic Sans MS"/>
                <a:ea typeface="宋体"/>
              </a:rPr>
              <a:t>让门开着好吗</a:t>
            </a:r>
            <a:r>
              <a:rPr lang="zh-CN" altLang="en-US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？</a:t>
            </a:r>
            <a:endParaRPr lang="en-US" altLang="zh-CN" sz="3200" b="1" dirty="0" smtClean="0">
              <a:solidFill>
                <a:srgbClr val="000000"/>
              </a:solidFill>
              <a:latin typeface="Comic Sans MS"/>
              <a:ea typeface="宋体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Will/Would </a:t>
            </a:r>
            <a:r>
              <a:rPr lang="en-US" altLang="zh-CN" sz="3200" b="1" dirty="0">
                <a:solidFill>
                  <a:srgbClr val="000000"/>
                </a:solidFill>
                <a:latin typeface="Comic Sans MS"/>
                <a:ea typeface="宋体"/>
              </a:rPr>
              <a:t>you go with me</a:t>
            </a:r>
            <a:r>
              <a:rPr lang="en-US" altLang="zh-CN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?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Comic Sans MS"/>
                <a:ea typeface="宋体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       </a:t>
            </a:r>
            <a:r>
              <a:rPr lang="zh-CN" altLang="en-US" sz="3200" b="1" dirty="0" smtClean="0">
                <a:solidFill>
                  <a:srgbClr val="000000"/>
                </a:solidFill>
                <a:latin typeface="Comic Sans MS"/>
                <a:ea typeface="宋体"/>
              </a:rPr>
              <a:t>你</a:t>
            </a:r>
            <a:r>
              <a:rPr lang="zh-CN" altLang="en-US" sz="3200" b="1" dirty="0">
                <a:solidFill>
                  <a:srgbClr val="000000"/>
                </a:solidFill>
                <a:latin typeface="Comic Sans MS"/>
                <a:ea typeface="宋体"/>
              </a:rPr>
              <a:t>愿意和我一起去吗</a:t>
            </a:r>
            <a:r>
              <a:rPr lang="en-US" altLang="zh-CN" sz="3200" b="1" dirty="0">
                <a:solidFill>
                  <a:srgbClr val="000000"/>
                </a:solidFill>
                <a:latin typeface="Comic Sans MS"/>
                <a:ea typeface="宋体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8648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3004" y="29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6000" b="1" dirty="0" smtClean="0">
                <a:solidFill>
                  <a:srgbClr val="3333FF"/>
                </a:solidFill>
                <a:latin typeface="+mn-lt"/>
              </a:rPr>
              <a:t>would</a:t>
            </a:r>
            <a:r>
              <a:rPr lang="zh-CN" altLang="en-US" sz="6000" b="1" dirty="0">
                <a:solidFill>
                  <a:srgbClr val="3333FF"/>
                </a:solidFill>
                <a:latin typeface="+mn-lt"/>
              </a:rPr>
              <a:t>相关情态动词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56439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6277" y="1395803"/>
            <a:ext cx="1170247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zh-CN" sz="4000" b="1" dirty="0">
                <a:latin typeface="Comic Sans MS"/>
                <a:ea typeface="宋体"/>
              </a:rPr>
              <a:t>would like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表示</a:t>
            </a:r>
            <a:r>
              <a:rPr lang="zh-CN" altLang="en-US" sz="4000" b="1" dirty="0" smtClean="0">
                <a:solidFill>
                  <a:srgbClr val="3333FF"/>
                </a:solidFill>
                <a:latin typeface="Comic Sans MS"/>
                <a:ea typeface="宋体"/>
              </a:rPr>
              <a:t>愿意、想要</a:t>
            </a:r>
            <a:endParaRPr lang="zh-CN" altLang="en-US" sz="4000" b="1" dirty="0">
              <a:solidFill>
                <a:srgbClr val="3333FF"/>
              </a:solidFill>
              <a:latin typeface="Comic Sans MS"/>
              <a:ea typeface="宋体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latin typeface="Comic Sans MS"/>
                <a:ea typeface="宋体"/>
              </a:rPr>
              <a:t>I </a:t>
            </a:r>
            <a:r>
              <a:rPr lang="en-US" altLang="zh-CN" sz="4000" b="1" dirty="0">
                <a:solidFill>
                  <a:srgbClr val="3333FF"/>
                </a:solidFill>
                <a:latin typeface="Comic Sans MS"/>
                <a:ea typeface="宋体"/>
              </a:rPr>
              <a:t>would like to have </a:t>
            </a:r>
            <a:r>
              <a:rPr lang="en-US" altLang="zh-CN" sz="4000" b="1" dirty="0">
                <a:latin typeface="Comic Sans MS"/>
                <a:ea typeface="宋体"/>
              </a:rPr>
              <a:t>a word with you. </a:t>
            </a:r>
            <a:endParaRPr lang="en-US" altLang="zh-CN" sz="4000" b="1" dirty="0" smtClean="0">
              <a:latin typeface="Comic Sans MS"/>
              <a:ea typeface="宋体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latin typeface="Comic Sans MS"/>
                <a:ea typeface="宋体"/>
              </a:rPr>
              <a:t> </a:t>
            </a:r>
            <a:r>
              <a:rPr lang="en-US" altLang="zh-CN" sz="4000" b="1" dirty="0" smtClean="0">
                <a:latin typeface="Comic Sans MS"/>
                <a:ea typeface="宋体"/>
              </a:rPr>
              <a:t> </a:t>
            </a:r>
            <a:r>
              <a:rPr lang="zh-CN" altLang="en-US" sz="4000" b="1" dirty="0" smtClean="0">
                <a:latin typeface="Comic Sans MS"/>
                <a:ea typeface="宋体"/>
              </a:rPr>
              <a:t>我</a:t>
            </a:r>
            <a:r>
              <a:rPr lang="zh-CN" altLang="en-US" sz="4000" b="1" dirty="0">
                <a:latin typeface="Comic Sans MS"/>
                <a:ea typeface="宋体"/>
              </a:rPr>
              <a:t>想同你说句</a:t>
            </a:r>
            <a:r>
              <a:rPr lang="zh-CN" altLang="en-US" sz="4000" b="1" dirty="0" smtClean="0">
                <a:latin typeface="Comic Sans MS"/>
                <a:ea typeface="宋体"/>
              </a:rPr>
              <a:t>话</a:t>
            </a:r>
            <a:endParaRPr lang="en-US" altLang="zh-CN" sz="4000" b="1" dirty="0" smtClean="0">
              <a:latin typeface="Comic Sans MS"/>
              <a:ea typeface="宋体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zh-CN" sz="4000" b="1" dirty="0">
              <a:latin typeface="Comic Sans MS"/>
              <a:ea typeface="宋体"/>
            </a:endParaRPr>
          </a:p>
          <a:p>
            <a:pPr marL="571500" lvl="0" indent="-5715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4000" b="1" dirty="0" smtClean="0">
                <a:latin typeface="Comic Sans MS"/>
                <a:ea typeface="宋体"/>
              </a:rPr>
              <a:t>would </a:t>
            </a:r>
            <a:r>
              <a:rPr lang="en-US" altLang="zh-CN" sz="4000" b="1" dirty="0">
                <a:latin typeface="Comic Sans MS"/>
                <a:ea typeface="宋体"/>
              </a:rPr>
              <a:t>rather</a:t>
            </a:r>
            <a:r>
              <a:rPr lang="en-US" altLang="zh-CN" sz="4000" b="1" dirty="0">
                <a:latin typeface="Arial" panose="020B0604020202020204" pitchFamily="34" charset="0"/>
                <a:ea typeface="宋体"/>
              </a:rPr>
              <a:t>…</a:t>
            </a:r>
            <a:r>
              <a:rPr lang="en-US" altLang="zh-CN" sz="4000" b="1" dirty="0">
                <a:latin typeface="Comic Sans MS"/>
                <a:ea typeface="宋体"/>
              </a:rPr>
              <a:t>than</a:t>
            </a:r>
            <a:r>
              <a:rPr lang="en-US" altLang="zh-CN" sz="4000" b="1" dirty="0">
                <a:latin typeface="Arial" panose="020B0604020202020204" pitchFamily="34" charset="0"/>
                <a:ea typeface="宋体"/>
              </a:rPr>
              <a:t>…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宁愿</a:t>
            </a:r>
            <a:r>
              <a:rPr lang="en-US" altLang="zh-CN" sz="4000" b="1" dirty="0">
                <a:solidFill>
                  <a:srgbClr val="3333FF"/>
                </a:solidFill>
                <a:latin typeface="Arial" panose="020B0604020202020204" pitchFamily="34" charset="0"/>
                <a:ea typeface="宋体"/>
              </a:rPr>
              <a:t>……</a:t>
            </a:r>
            <a:r>
              <a:rPr lang="zh-CN" altLang="en-US" sz="4000" b="1" dirty="0">
                <a:solidFill>
                  <a:srgbClr val="3333FF"/>
                </a:solidFill>
                <a:latin typeface="Comic Sans MS"/>
                <a:ea typeface="宋体"/>
              </a:rPr>
              <a:t>也不愿</a:t>
            </a:r>
            <a:r>
              <a:rPr lang="en-US" altLang="zh-CN" sz="4000" b="1" dirty="0">
                <a:solidFill>
                  <a:srgbClr val="3333FF"/>
                </a:solidFill>
                <a:latin typeface="Arial" panose="020B0604020202020204" pitchFamily="34" charset="0"/>
                <a:ea typeface="宋体"/>
              </a:rPr>
              <a:t>……</a:t>
            </a:r>
            <a:endParaRPr lang="en-US" altLang="zh-CN" sz="4000" b="1" dirty="0">
              <a:solidFill>
                <a:srgbClr val="3333FF"/>
              </a:solidFill>
              <a:latin typeface="Comic Sans MS"/>
              <a:ea typeface="宋体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I would rather </a:t>
            </a:r>
            <a:r>
              <a:rPr lang="en-US" altLang="zh-CN" sz="4000" b="1" dirty="0">
                <a:solidFill>
                  <a:srgbClr val="3333FF"/>
                </a:solidFill>
                <a:latin typeface="Comic Sans MS"/>
                <a:ea typeface="宋体"/>
              </a:rPr>
              <a:t>fail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 than </a:t>
            </a:r>
            <a:r>
              <a:rPr lang="en-US" altLang="zh-CN" sz="4000" b="1" dirty="0">
                <a:solidFill>
                  <a:srgbClr val="3333FF"/>
                </a:solidFill>
                <a:latin typeface="Comic Sans MS"/>
                <a:ea typeface="宋体"/>
              </a:rPr>
              <a:t>cheat </a:t>
            </a: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in the </a:t>
            </a:r>
            <a:r>
              <a:rPr lang="en-US" altLang="zh-CN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exam.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Comic Sans MS"/>
                <a:ea typeface="宋体"/>
              </a:rPr>
              <a:t> </a:t>
            </a:r>
            <a:r>
              <a:rPr lang="en-US" altLang="zh-CN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    </a:t>
            </a:r>
            <a:r>
              <a:rPr lang="zh-CN" altLang="en-US" sz="4000" b="1" dirty="0" smtClean="0">
                <a:solidFill>
                  <a:srgbClr val="000000"/>
                </a:solidFill>
                <a:latin typeface="Comic Sans MS"/>
                <a:ea typeface="宋体"/>
              </a:rPr>
              <a:t>我</a:t>
            </a:r>
            <a:r>
              <a:rPr lang="zh-CN" altLang="en-US" sz="4000" b="1" dirty="0">
                <a:solidFill>
                  <a:srgbClr val="000000"/>
                </a:solidFill>
                <a:latin typeface="Comic Sans MS"/>
                <a:ea typeface="宋体"/>
              </a:rPr>
              <a:t>宁愿考不及格，也不愿意考试作弊。</a:t>
            </a:r>
          </a:p>
        </p:txBody>
      </p:sp>
    </p:spTree>
    <p:extLst>
      <p:ext uri="{BB962C8B-B14F-4D97-AF65-F5344CB8AC3E}">
        <p14:creationId xmlns:p14="http://schemas.microsoft.com/office/powerpoint/2010/main" val="164040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8891" y="1113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7200" b="1" dirty="0" smtClean="0">
                <a:solidFill>
                  <a:srgbClr val="3333FF"/>
                </a:solidFill>
                <a:latin typeface="+mn-lt"/>
              </a:rPr>
              <a:t>shall</a:t>
            </a:r>
            <a:endParaRPr lang="zh-CN" altLang="en-US" sz="7200" b="1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114" y="1825625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92476" y="1183650"/>
            <a:ext cx="1066800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r>
              <a:rPr lang="en-US" altLang="zh-CN" sz="4400" b="1" dirty="0"/>
              <a:t>shall</a:t>
            </a:r>
            <a:r>
              <a:rPr lang="zh-CN" altLang="en-US" sz="4400" b="1" dirty="0"/>
              <a:t>表示征求对方意见（多用于第一、三人称）。</a:t>
            </a:r>
          </a:p>
          <a:p>
            <a:r>
              <a:rPr lang="zh-CN" altLang="en-US" sz="4400" b="1" dirty="0"/>
              <a:t>例句：</a:t>
            </a:r>
            <a:r>
              <a:rPr lang="en-US" altLang="zh-CN" sz="4400" b="1" dirty="0"/>
              <a:t>Shall we go out for a walk</a:t>
            </a:r>
            <a:r>
              <a:rPr lang="en-US" altLang="zh-CN" sz="4400" b="1" dirty="0" smtClean="0"/>
              <a:t>?</a:t>
            </a: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        </a:t>
            </a:r>
            <a:r>
              <a:rPr lang="zh-CN" altLang="en-US" sz="4400" b="1" dirty="0" smtClean="0"/>
              <a:t>我们</a:t>
            </a:r>
            <a:r>
              <a:rPr lang="zh-CN" altLang="en-US" sz="4400" b="1" dirty="0"/>
              <a:t>出去散步好吗？</a:t>
            </a:r>
          </a:p>
          <a:p>
            <a:r>
              <a:rPr lang="zh-CN" altLang="en-US" sz="4400" b="1" dirty="0"/>
              <a:t>其回答方式有以下几种：</a:t>
            </a:r>
            <a:r>
              <a:rPr lang="en-US" altLang="zh-CN" sz="4400" b="1" dirty="0"/>
              <a:t>Yes, please.</a:t>
            </a:r>
            <a:r>
              <a:rPr lang="zh-CN" altLang="en-US" sz="4400" b="1" dirty="0"/>
              <a:t>　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                                         All </a:t>
            </a:r>
            <a:r>
              <a:rPr lang="en-US" altLang="zh-CN" sz="4400" b="1" dirty="0"/>
              <a:t>right.</a:t>
            </a:r>
            <a:r>
              <a:rPr lang="zh-CN" altLang="en-US" sz="4400" b="1" dirty="0"/>
              <a:t>　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                                         No</a:t>
            </a:r>
            <a:r>
              <a:rPr lang="en-US" altLang="zh-CN" sz="4400" b="1" dirty="0"/>
              <a:t>, thank you.</a:t>
            </a:r>
          </a:p>
          <a:p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56018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1979" y="-145028"/>
            <a:ext cx="6682338" cy="1287377"/>
          </a:xfrm>
        </p:spPr>
        <p:txBody>
          <a:bodyPr>
            <a:noAutofit/>
          </a:bodyPr>
          <a:lstStyle/>
          <a:p>
            <a:r>
              <a:rPr lang="en-US" altLang="zh-CN" sz="6000" b="1" dirty="0" smtClean="0">
                <a:solidFill>
                  <a:srgbClr val="3333FF"/>
                </a:solidFill>
                <a:latin typeface="+mn-lt"/>
              </a:rPr>
              <a:t>                                 had better</a:t>
            </a:r>
            <a:endParaRPr lang="zh-CN" altLang="en-US" sz="6000" b="1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5" y="1566510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6497" y="1046096"/>
            <a:ext cx="1142159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zh-CN" altLang="zh-CN" dirty="0"/>
          </a:p>
          <a:p>
            <a:r>
              <a:rPr lang="en-US" altLang="zh-CN" sz="4400" b="1" dirty="0"/>
              <a:t>had better</a:t>
            </a:r>
            <a:r>
              <a:rPr lang="zh-CN" altLang="zh-CN" sz="4400" b="1" dirty="0"/>
              <a:t>意为</a:t>
            </a:r>
            <a:r>
              <a:rPr lang="en-US" altLang="zh-CN" sz="4400" b="1" dirty="0"/>
              <a:t>“</a:t>
            </a:r>
            <a:r>
              <a:rPr lang="zh-CN" altLang="zh-CN" sz="4400" b="1" dirty="0" smtClean="0">
                <a:solidFill>
                  <a:srgbClr val="3333FF"/>
                </a:solidFill>
              </a:rPr>
              <a:t>最好</a:t>
            </a:r>
            <a:r>
              <a:rPr lang="zh-CN" altLang="en-US" sz="4400" b="1" dirty="0" smtClean="0">
                <a:solidFill>
                  <a:srgbClr val="3333FF"/>
                </a:solidFill>
              </a:rPr>
              <a:t>做某事</a:t>
            </a:r>
            <a:r>
              <a:rPr lang="en-US" altLang="zh-CN" sz="4400" b="1" dirty="0" smtClean="0"/>
              <a:t>”,</a:t>
            </a:r>
            <a:r>
              <a:rPr lang="zh-CN" altLang="en-US" sz="4400" b="1" dirty="0" smtClean="0"/>
              <a:t>后接</a:t>
            </a:r>
            <a:r>
              <a:rPr lang="zh-CN" altLang="en-US" sz="4400" b="1" dirty="0" smtClean="0">
                <a:solidFill>
                  <a:srgbClr val="3333FF"/>
                </a:solidFill>
              </a:rPr>
              <a:t>动词原形</a:t>
            </a:r>
            <a:endParaRPr lang="en-US" altLang="zh-CN" sz="4400" b="1" dirty="0" smtClean="0">
              <a:solidFill>
                <a:srgbClr val="3333FF"/>
              </a:solidFill>
            </a:endParaRPr>
          </a:p>
          <a:p>
            <a:r>
              <a:rPr lang="zh-CN" altLang="zh-CN" sz="4400" b="1" dirty="0" smtClean="0"/>
              <a:t>其</a:t>
            </a:r>
            <a:r>
              <a:rPr lang="zh-CN" altLang="zh-CN" sz="4400" b="1" dirty="0"/>
              <a:t>否定形式为：</a:t>
            </a:r>
            <a:r>
              <a:rPr lang="en-US" altLang="zh-CN" sz="4400" b="1" dirty="0">
                <a:solidFill>
                  <a:srgbClr val="3333FF"/>
                </a:solidFill>
              </a:rPr>
              <a:t>had better </a:t>
            </a:r>
            <a:r>
              <a:rPr lang="en-US" altLang="zh-CN" sz="4400" b="1" dirty="0" smtClean="0">
                <a:solidFill>
                  <a:srgbClr val="3333FF"/>
                </a:solidFill>
              </a:rPr>
              <a:t>not do</a:t>
            </a:r>
            <a:endParaRPr lang="en-US" altLang="zh-CN" sz="4400" b="1" dirty="0">
              <a:solidFill>
                <a:srgbClr val="3333FF"/>
              </a:solidFill>
            </a:endParaRP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    We </a:t>
            </a:r>
            <a:r>
              <a:rPr lang="en-US" altLang="zh-CN" sz="4400" b="1" dirty="0"/>
              <a:t>had better go now</a:t>
            </a:r>
            <a:r>
              <a:rPr lang="en-US" altLang="zh-CN" sz="4400" b="1" dirty="0" smtClean="0"/>
              <a:t>.</a:t>
            </a: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         </a:t>
            </a:r>
            <a:r>
              <a:rPr lang="zh-CN" altLang="zh-CN" sz="4400" b="1" dirty="0" smtClean="0"/>
              <a:t>我们</a:t>
            </a:r>
            <a:r>
              <a:rPr lang="zh-CN" altLang="zh-CN" sz="4400" b="1" dirty="0"/>
              <a:t>最好现在就走。</a:t>
            </a: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    You </a:t>
            </a:r>
            <a:r>
              <a:rPr lang="en-US" altLang="zh-CN" sz="4400" b="1" dirty="0"/>
              <a:t>had better not </a:t>
            </a:r>
            <a:r>
              <a:rPr lang="en-US" altLang="zh-CN" sz="4400" b="1" dirty="0" smtClean="0"/>
              <a:t>tell him the news .</a:t>
            </a: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         </a:t>
            </a:r>
            <a:r>
              <a:rPr lang="zh-CN" altLang="zh-CN" sz="4400" b="1" dirty="0" smtClean="0"/>
              <a:t>你</a:t>
            </a:r>
            <a:r>
              <a:rPr lang="zh-CN" altLang="zh-CN" sz="4400" b="1" dirty="0"/>
              <a:t>最好</a:t>
            </a:r>
            <a:r>
              <a:rPr lang="zh-CN" altLang="zh-CN" sz="4400" b="1" dirty="0" smtClean="0"/>
              <a:t>不</a:t>
            </a:r>
            <a:r>
              <a:rPr lang="zh-CN" altLang="en-US" sz="4400" b="1" dirty="0" smtClean="0"/>
              <a:t>要告诉他这个信息</a:t>
            </a:r>
            <a:r>
              <a:rPr lang="zh-CN" altLang="zh-CN" sz="4400" b="1" dirty="0" smtClean="0"/>
              <a:t>。</a:t>
            </a:r>
            <a:endParaRPr lang="zh-CN" altLang="zh-CN" sz="4400" b="1" dirty="0"/>
          </a:p>
          <a:p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407779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1145" y="18254"/>
            <a:ext cx="9053362" cy="1325563"/>
          </a:xfrm>
        </p:spPr>
        <p:txBody>
          <a:bodyPr>
            <a:normAutofit/>
          </a:bodyPr>
          <a:lstStyle/>
          <a:p>
            <a:r>
              <a:rPr lang="en-US" altLang="zh-CN" sz="6000" dirty="0"/>
              <a:t> </a:t>
            </a:r>
            <a:r>
              <a:rPr lang="en-US" altLang="zh-CN" sz="6000" dirty="0" smtClean="0"/>
              <a:t>                </a:t>
            </a:r>
            <a:r>
              <a:rPr lang="en-US" altLang="zh-CN" sz="6600" b="1" dirty="0" smtClean="0">
                <a:solidFill>
                  <a:srgbClr val="3333FF"/>
                </a:solidFill>
                <a:latin typeface="+mn-lt"/>
              </a:rPr>
              <a:t>have to</a:t>
            </a:r>
            <a:endParaRPr lang="zh-CN" altLang="en-US" sz="6600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7607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3768" y="1130275"/>
            <a:ext cx="1171996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表示客观上需要做的事情， 意为“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必须、不得不</a:t>
            </a:r>
            <a:r>
              <a:rPr lang="zh-CN" altLang="en-US" sz="4000" b="1" dirty="0" smtClean="0"/>
              <a:t>”。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If I</a:t>
            </a:r>
            <a:r>
              <a:rPr lang="en-US" altLang="zh-CN" sz="4000" b="1" dirty="0"/>
              <a:t> buy that car, l have to borrow some money</a:t>
            </a:r>
            <a:r>
              <a:rPr lang="en-US" altLang="zh-CN" sz="4000" b="1" dirty="0" smtClean="0"/>
              <a:t>.</a:t>
            </a:r>
          </a:p>
          <a:p>
            <a:r>
              <a:rPr lang="en-US" altLang="zh-CN" sz="4000" b="1" dirty="0"/>
              <a:t> </a:t>
            </a:r>
            <a:r>
              <a:rPr lang="zh-CN" altLang="en-US" sz="4000" b="1" dirty="0" smtClean="0"/>
              <a:t>如果</a:t>
            </a:r>
            <a:r>
              <a:rPr lang="zh-CN" altLang="en-US" sz="4000" b="1" dirty="0"/>
              <a:t>我要买那辆汽车</a:t>
            </a:r>
            <a:r>
              <a:rPr lang="en-US" altLang="zh-CN" sz="4000" b="1" dirty="0" smtClean="0"/>
              <a:t>,</a:t>
            </a:r>
            <a:r>
              <a:rPr lang="zh-CN" altLang="en-US" sz="4000" b="1" dirty="0" smtClean="0"/>
              <a:t>我不得不借</a:t>
            </a:r>
            <a:r>
              <a:rPr lang="zh-CN" altLang="en-US" sz="4000" b="1" dirty="0"/>
              <a:t>些</a:t>
            </a:r>
            <a:r>
              <a:rPr lang="zh-CN" altLang="en-US" sz="4000" b="1" dirty="0" smtClean="0"/>
              <a:t>钱</a:t>
            </a:r>
            <a:r>
              <a:rPr lang="zh-CN" altLang="en-US" sz="4000" b="1" dirty="0"/>
              <a:t>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My </a:t>
            </a:r>
            <a:r>
              <a:rPr lang="en-US" altLang="zh-CN" sz="4000" b="1" dirty="0"/>
              <a:t>brother was very ill, so I had to call the doctor in the middle of the night.</a:t>
            </a:r>
            <a:r>
              <a:rPr lang="zh-CN" altLang="en-US" sz="4000" b="1" dirty="0"/>
              <a:t>　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</a:t>
            </a:r>
            <a:r>
              <a:rPr lang="zh-CN" altLang="en-US" sz="4000" b="1" dirty="0" smtClean="0"/>
              <a:t>我</a:t>
            </a:r>
            <a:r>
              <a:rPr lang="zh-CN" altLang="en-US" sz="4000" b="1" dirty="0"/>
              <a:t>弟弟病得很厉害，我只得半夜里把医生请来</a:t>
            </a:r>
            <a:r>
              <a:rPr lang="zh-CN" altLang="en-US" sz="4000" b="1" dirty="0" smtClean="0"/>
              <a:t>。    </a:t>
            </a:r>
            <a:r>
              <a:rPr lang="en-US" altLang="zh-CN" sz="4000" b="1" dirty="0"/>
              <a:t> </a:t>
            </a:r>
            <a:r>
              <a:rPr lang="en-US" altLang="zh-CN" sz="4000" b="1" dirty="0" smtClean="0"/>
              <a:t> </a:t>
            </a:r>
          </a:p>
          <a:p>
            <a:r>
              <a:rPr lang="en-US" altLang="zh-CN" sz="4000" b="1" dirty="0" smtClean="0"/>
              <a:t>       (</a:t>
            </a:r>
            <a:r>
              <a:rPr lang="zh-CN" altLang="en-US" sz="4000" b="1" dirty="0"/>
              <a:t>客观上需要做这件事</a:t>
            </a:r>
            <a:r>
              <a:rPr lang="en-US" altLang="zh-CN" sz="4000" b="1" dirty="0"/>
              <a:t>)</a:t>
            </a:r>
            <a:br>
              <a:rPr lang="en-US" altLang="zh-CN" sz="4000" b="1" dirty="0"/>
            </a:b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5918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47750" y="38581"/>
            <a:ext cx="10515600" cy="1325563"/>
          </a:xfrm>
        </p:spPr>
        <p:txBody>
          <a:bodyPr/>
          <a:lstStyle/>
          <a:p>
            <a:r>
              <a:rPr lang="zh-CN" altLang="en-US" b="1" dirty="0">
                <a:solidFill>
                  <a:srgbClr val="3333FF"/>
                </a:solidFill>
                <a:latin typeface="+mn-lt"/>
              </a:rPr>
              <a:t> </a:t>
            </a:r>
            <a:r>
              <a:rPr lang="zh-CN" altLang="en-US" b="1" dirty="0" smtClean="0">
                <a:solidFill>
                  <a:srgbClr val="3333FF"/>
                </a:solidFill>
                <a:latin typeface="+mn-lt"/>
              </a:rPr>
              <a:t>   </a:t>
            </a:r>
            <a:r>
              <a:rPr lang="en-US" altLang="zh-CN" b="1" dirty="0" smtClean="0">
                <a:solidFill>
                  <a:srgbClr val="3333FF"/>
                </a:solidFill>
                <a:latin typeface="+mn-lt"/>
              </a:rPr>
              <a:t>must</a:t>
            </a:r>
            <a:r>
              <a:rPr lang="zh-CN" altLang="en-US" b="1" dirty="0">
                <a:solidFill>
                  <a:srgbClr val="3333FF"/>
                </a:solidFill>
                <a:latin typeface="+mn-lt"/>
              </a:rPr>
              <a:t>与 </a:t>
            </a:r>
            <a:r>
              <a:rPr lang="en-US" altLang="zh-CN" b="1" dirty="0">
                <a:solidFill>
                  <a:srgbClr val="3333FF"/>
                </a:solidFill>
                <a:latin typeface="+mn-lt"/>
              </a:rPr>
              <a:t>have to</a:t>
            </a:r>
            <a:r>
              <a:rPr lang="zh-CN" altLang="en-US" b="1" dirty="0">
                <a:solidFill>
                  <a:srgbClr val="3333FF"/>
                </a:solidFill>
                <a:latin typeface="+mn-lt"/>
              </a:rPr>
              <a:t>的区别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5" y="1566510"/>
            <a:ext cx="1210160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16454" y="2011680"/>
            <a:ext cx="612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0" y="883206"/>
            <a:ext cx="1236749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 </a:t>
            </a:r>
          </a:p>
          <a:p>
            <a:r>
              <a:rPr lang="en-US" altLang="zh-CN" sz="4000" b="1" dirty="0" smtClean="0"/>
              <a:t>1.must</a:t>
            </a:r>
            <a:r>
              <a:rPr lang="en-US" altLang="zh-CN" sz="4000" b="1" dirty="0"/>
              <a:t> </a:t>
            </a:r>
            <a:r>
              <a:rPr lang="zh-CN" altLang="en-US" sz="4000" b="1" dirty="0"/>
              <a:t>侧重于说话者的</a:t>
            </a:r>
            <a:r>
              <a:rPr lang="zh-CN" altLang="en-US" sz="4000" b="1" dirty="0">
                <a:solidFill>
                  <a:srgbClr val="3333FF"/>
                </a:solidFill>
              </a:rPr>
              <a:t>主观</a:t>
            </a:r>
            <a:r>
              <a:rPr lang="zh-CN" altLang="en-US" sz="4000" b="1" dirty="0"/>
              <a:t>看法，认为有</a:t>
            </a:r>
            <a:r>
              <a:rPr lang="zh-CN" altLang="en-US" sz="4000" b="1" dirty="0" smtClean="0"/>
              <a:t>必要做</a:t>
            </a:r>
            <a:r>
              <a:rPr lang="zh-CN" altLang="en-US" sz="4000" b="1" dirty="0"/>
              <a:t>某事</a:t>
            </a:r>
            <a:r>
              <a:rPr lang="zh-CN" altLang="en-US" sz="4000" b="1" dirty="0" smtClean="0"/>
              <a:t>；</a:t>
            </a:r>
            <a:r>
              <a:rPr lang="en-US" altLang="zh-CN" sz="4000" b="1" dirty="0"/>
              <a:t> </a:t>
            </a:r>
            <a:r>
              <a:rPr lang="en-US" altLang="zh-CN" sz="4000" b="1" dirty="0" smtClean="0"/>
              <a:t>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have</a:t>
            </a:r>
            <a:r>
              <a:rPr lang="en-US" altLang="zh-CN" sz="4000" b="1" dirty="0"/>
              <a:t> to </a:t>
            </a:r>
            <a:r>
              <a:rPr lang="zh-CN" altLang="en-US" sz="4000" b="1" dirty="0"/>
              <a:t>则重于</a:t>
            </a:r>
            <a:r>
              <a:rPr lang="zh-CN" altLang="en-US" sz="4000" b="1" dirty="0">
                <a:solidFill>
                  <a:srgbClr val="3333FF"/>
                </a:solidFill>
              </a:rPr>
              <a:t>客观需要，含有不得不或被迫</a:t>
            </a:r>
            <a:r>
              <a:rPr lang="zh-CN" altLang="en-US" sz="4000" b="1" dirty="0"/>
              <a:t>之意</a:t>
            </a:r>
            <a:r>
              <a:rPr lang="zh-CN" altLang="en-US" sz="4000" b="1" dirty="0" smtClean="0"/>
              <a:t>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2.have </a:t>
            </a:r>
            <a:r>
              <a:rPr lang="en-US" altLang="zh-CN" sz="4000" b="1" dirty="0"/>
              <a:t>to</a:t>
            </a:r>
            <a:r>
              <a:rPr lang="zh-CN" altLang="en-US" sz="4000" b="1" dirty="0">
                <a:solidFill>
                  <a:srgbClr val="3333FF"/>
                </a:solidFill>
              </a:rPr>
              <a:t>有人称、数、时态的变化</a:t>
            </a:r>
            <a:r>
              <a:rPr lang="zh-CN" altLang="en-US" sz="4000" b="1" dirty="0"/>
              <a:t>，而</a:t>
            </a:r>
            <a:r>
              <a:rPr lang="en-US" altLang="zh-CN" sz="4000" b="1" dirty="0"/>
              <a:t>must</a:t>
            </a:r>
            <a:r>
              <a:rPr lang="zh-CN" altLang="en-US" sz="4000" b="1" dirty="0">
                <a:solidFill>
                  <a:srgbClr val="3333FF"/>
                </a:solidFill>
              </a:rPr>
              <a:t>只有一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种</a:t>
            </a:r>
            <a:endParaRPr lang="en-US" altLang="zh-CN" sz="4000" b="1" dirty="0" smtClean="0">
              <a:solidFill>
                <a:srgbClr val="3333FF"/>
              </a:solidFill>
            </a:endParaRPr>
          </a:p>
          <a:p>
            <a:r>
              <a:rPr lang="en-US" altLang="zh-CN" sz="4000" b="1" dirty="0">
                <a:solidFill>
                  <a:srgbClr val="3333FF"/>
                </a:solidFill>
              </a:rPr>
              <a:t> </a:t>
            </a:r>
            <a:r>
              <a:rPr lang="en-US" altLang="zh-CN" sz="4000" b="1" dirty="0" smtClean="0">
                <a:solidFill>
                  <a:srgbClr val="3333FF"/>
                </a:solidFill>
              </a:rPr>
              <a:t>          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形式。</a:t>
            </a:r>
            <a:endParaRPr lang="en-US" altLang="zh-CN" sz="4000" b="1" dirty="0" smtClean="0">
              <a:solidFill>
                <a:srgbClr val="3333FF"/>
              </a:solidFill>
            </a:endParaRPr>
          </a:p>
          <a:p>
            <a:r>
              <a:rPr lang="en-US" altLang="zh-CN" sz="4000" b="1" dirty="0" smtClean="0"/>
              <a:t>        He has to work on the farm all day.</a:t>
            </a:r>
          </a:p>
          <a:p>
            <a:r>
              <a:rPr lang="en-US" altLang="zh-CN" sz="4000" b="1" dirty="0" smtClean="0"/>
              <a:t>        We </a:t>
            </a:r>
            <a:r>
              <a:rPr lang="en-US" altLang="zh-CN" sz="4000" b="1" dirty="0"/>
              <a:t>didn't have to wear a uniform at </a:t>
            </a:r>
            <a:r>
              <a:rPr lang="en-US" altLang="zh-CN" sz="4000" b="1" dirty="0" smtClean="0"/>
              <a:t>school.</a:t>
            </a:r>
          </a:p>
          <a:p>
            <a:r>
              <a:rPr lang="en-US" altLang="zh-CN" sz="4000" b="1" dirty="0"/>
              <a:t>   </a:t>
            </a:r>
            <a:r>
              <a:rPr lang="en-US" altLang="zh-CN" sz="4000" b="1" dirty="0" smtClean="0"/>
              <a:t>3 </a:t>
            </a:r>
            <a:r>
              <a:rPr lang="en-US" altLang="zh-CN" sz="4000" b="1" dirty="0"/>
              <a:t>. </a:t>
            </a:r>
            <a:r>
              <a:rPr lang="zh-CN" altLang="en-US" sz="4000" b="1" dirty="0"/>
              <a:t>否定式的意义不同 </a:t>
            </a:r>
          </a:p>
        </p:txBody>
      </p:sp>
    </p:spTree>
    <p:extLst>
      <p:ext uri="{BB962C8B-B14F-4D97-AF65-F5344CB8AC3E}">
        <p14:creationId xmlns:p14="http://schemas.microsoft.com/office/powerpoint/2010/main" val="40163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6215"/>
            <a:ext cx="11627318" cy="357718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81962" y="660943"/>
            <a:ext cx="1121323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/>
              <a:t>must </a:t>
            </a:r>
            <a:r>
              <a:rPr lang="zh-CN" altLang="en-US" sz="4000" b="1" dirty="0"/>
              <a:t>的否定式 </a:t>
            </a:r>
            <a:r>
              <a:rPr lang="en-US" altLang="zh-CN" sz="4000" b="1" dirty="0"/>
              <a:t>mustn’t </a:t>
            </a:r>
            <a:r>
              <a:rPr lang="zh-CN" altLang="en-US" sz="4000" b="1" dirty="0"/>
              <a:t>意为</a:t>
            </a:r>
            <a:r>
              <a:rPr lang="zh-CN" altLang="en-US" sz="4000" b="1" dirty="0">
                <a:solidFill>
                  <a:srgbClr val="3333FF"/>
                </a:solidFill>
              </a:rPr>
              <a:t>一定不要、不允许</a:t>
            </a:r>
            <a:r>
              <a:rPr lang="zh-CN" altLang="en-US" sz="4000" b="1" dirty="0"/>
              <a:t> </a:t>
            </a:r>
          </a:p>
          <a:p>
            <a:r>
              <a:rPr lang="en-US" altLang="zh-CN" sz="4000" b="1" dirty="0"/>
              <a:t>have to </a:t>
            </a:r>
            <a:r>
              <a:rPr lang="zh-CN" altLang="en-US" sz="4000" b="1" dirty="0"/>
              <a:t>的否定式 </a:t>
            </a:r>
            <a:r>
              <a:rPr lang="en-US" altLang="zh-CN" sz="4000" b="1" dirty="0"/>
              <a:t>don’t have to </a:t>
            </a:r>
            <a:r>
              <a:rPr lang="zh-CN" altLang="en-US" sz="4000" b="1" dirty="0">
                <a:solidFill>
                  <a:srgbClr val="3333FF"/>
                </a:solidFill>
              </a:rPr>
              <a:t>意为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不必              </a:t>
            </a:r>
            <a:endParaRPr lang="en-US" altLang="zh-CN" sz="4000" b="1" dirty="0" smtClean="0">
              <a:solidFill>
                <a:srgbClr val="3333FF"/>
              </a:solidFill>
            </a:endParaRPr>
          </a:p>
          <a:p>
            <a:r>
              <a:rPr lang="en-US" altLang="zh-CN" sz="4000" b="1" dirty="0">
                <a:solidFill>
                  <a:srgbClr val="3333FF"/>
                </a:solidFill>
              </a:rPr>
              <a:t> </a:t>
            </a:r>
            <a:r>
              <a:rPr lang="en-US" altLang="zh-CN" sz="4000" b="1" dirty="0" smtClean="0">
                <a:solidFill>
                  <a:srgbClr val="3333FF"/>
                </a:solidFill>
              </a:rPr>
              <a:t>                            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（</a:t>
            </a:r>
            <a:r>
              <a:rPr lang="en-US" altLang="zh-CN" sz="4000" b="1" dirty="0">
                <a:solidFill>
                  <a:srgbClr val="3333FF"/>
                </a:solidFill>
              </a:rPr>
              <a:t>=needn’t</a:t>
            </a:r>
            <a:r>
              <a:rPr lang="zh-CN" altLang="en-US" sz="4000" b="1" dirty="0">
                <a:solidFill>
                  <a:srgbClr val="3333FF"/>
                </a:solidFill>
              </a:rPr>
              <a:t>） </a:t>
            </a:r>
          </a:p>
          <a:p>
            <a:endParaRPr lang="zh-CN" altLang="en-US" sz="4000" b="1" dirty="0"/>
          </a:p>
          <a:p>
            <a:r>
              <a:rPr lang="en-US" altLang="zh-CN" sz="4000" b="1" dirty="0"/>
              <a:t>You mustn’t tell him about it.   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你</a:t>
            </a:r>
            <a:r>
              <a:rPr lang="zh-CN" altLang="en-US" sz="4000" b="1" dirty="0"/>
              <a:t>一定不要告诉他这件</a:t>
            </a:r>
            <a:r>
              <a:rPr lang="zh-CN" altLang="en-US" sz="4000" b="1" dirty="0" smtClean="0"/>
              <a:t>事</a:t>
            </a:r>
            <a:r>
              <a:rPr lang="zh-CN" altLang="en-US" sz="4000" b="1" dirty="0"/>
              <a:t>。</a:t>
            </a:r>
            <a:r>
              <a:rPr lang="zh-CN" altLang="en-US" sz="4000" b="1" dirty="0" smtClean="0"/>
              <a:t>（</a:t>
            </a:r>
            <a:r>
              <a:rPr lang="zh-CN" altLang="en-US" sz="4000" b="1" dirty="0"/>
              <a:t>可能是秘密） </a:t>
            </a:r>
          </a:p>
          <a:p>
            <a:r>
              <a:rPr lang="en-US" altLang="zh-CN" sz="4000" b="1" dirty="0"/>
              <a:t>You don’t have to tell him about it. 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你</a:t>
            </a:r>
            <a:r>
              <a:rPr lang="zh-CN" altLang="en-US" sz="4000" b="1" dirty="0"/>
              <a:t>不必告诉他这件</a:t>
            </a:r>
            <a:r>
              <a:rPr lang="zh-CN" altLang="en-US" sz="4000" b="1" dirty="0" smtClean="0"/>
              <a:t>事</a:t>
            </a:r>
            <a:r>
              <a:rPr lang="zh-CN" altLang="en-US" sz="4000" b="1" dirty="0"/>
              <a:t>。</a:t>
            </a:r>
            <a:r>
              <a:rPr lang="zh-CN" altLang="en-US" sz="4000" b="1" dirty="0" smtClean="0"/>
              <a:t>（</a:t>
            </a:r>
            <a:r>
              <a:rPr lang="zh-CN" altLang="en-US" sz="4000" b="1" dirty="0"/>
              <a:t>他可能知道了）</a:t>
            </a:r>
          </a:p>
        </p:txBody>
      </p:sp>
    </p:spTree>
    <p:extLst>
      <p:ext uri="{BB962C8B-B14F-4D97-AF65-F5344CB8AC3E}">
        <p14:creationId xmlns:p14="http://schemas.microsoft.com/office/powerpoint/2010/main" val="340788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387521"/>
            <a:ext cx="12275127" cy="79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8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                      </a:t>
            </a:r>
            <a:r>
              <a:rPr lang="zh-CN" altLang="en-US" b="1" dirty="0" smtClean="0">
                <a:solidFill>
                  <a:srgbClr val="3333FF"/>
                </a:solidFill>
                <a:latin typeface="+mn-lt"/>
              </a:rPr>
              <a:t>天津中考题</a:t>
            </a:r>
            <a:endParaRPr lang="zh-CN" altLang="en-US" b="1" dirty="0">
              <a:solidFill>
                <a:srgbClr val="3333FF"/>
              </a:solidFill>
              <a:latin typeface="+mn-lt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1673" y="1750902"/>
            <a:ext cx="12413673" cy="38191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723" y="1690688"/>
            <a:ext cx="1154545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>
              <a:spcAft>
                <a:spcPts val="0"/>
              </a:spcAft>
            </a:pPr>
            <a:r>
              <a:rPr lang="en-US" altLang="zh-CN" sz="4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_______walk on the wet hill path </a:t>
            </a:r>
            <a:r>
              <a:rPr lang="en-US" altLang="zh-CN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fontAlgn="ctr">
              <a:spcAft>
                <a:spcPts val="0"/>
              </a:spcAft>
            </a:pP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you ______ fall 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hurt yourself</a:t>
            </a:r>
            <a:r>
              <a:rPr lang="zh-CN" altLang="zh-CN" sz="4400" b="1" kern="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endParaRPr lang="zh-CN" altLang="zh-CN" sz="4400" b="1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66700" fontAlgn="ctr">
              <a:spcAft>
                <a:spcPts val="0"/>
              </a:spcAft>
              <a:tabLst>
                <a:tab pos="2667000" algn="l"/>
              </a:tabLst>
            </a:pPr>
            <a:endParaRPr lang="en-US" altLang="zh-CN" sz="5400" b="1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6700" fontAlgn="ctr">
              <a:spcAft>
                <a:spcPts val="0"/>
              </a:spcAft>
              <a:tabLst>
                <a:tab pos="2667000" algn="l"/>
              </a:tabLst>
            </a:pPr>
            <a:r>
              <a:rPr lang="en-US" altLang="zh-CN" sz="5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5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zh-CN" altLang="zh-CN" sz="4400" b="1" kern="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might not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5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5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4400" b="1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mustn</a:t>
            </a:r>
            <a:r>
              <a:rPr lang="zh-CN" altLang="en-US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CN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sz="4400" b="1" kern="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might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5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zh-CN" sz="4400" b="1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needn</a:t>
            </a:r>
            <a:r>
              <a:rPr lang="zh-CN" altLang="en-US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CN" sz="4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sz="4400" b="1" kern="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need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5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5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zh-CN" altLang="zh-CN" sz="4400" b="1" kern="0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4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must</a:t>
            </a:r>
            <a:endParaRPr lang="zh-CN" altLang="zh-CN" sz="4400" b="1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198" y="4083817"/>
            <a:ext cx="493819" cy="499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6066" y="887787"/>
            <a:ext cx="1713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3333FF"/>
                </a:solidFill>
              </a:rPr>
              <a:t>2019</a:t>
            </a:r>
            <a:endParaRPr lang="zh-CN" altLang="en-US" sz="5400" b="1" dirty="0">
              <a:solidFill>
                <a:srgbClr val="3333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0479" y="155352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3255" y="10413"/>
            <a:ext cx="10515600" cy="1325563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3333FF"/>
                </a:solidFill>
                <a:latin typeface="+mn-lt"/>
              </a:rPr>
              <a:t>2018</a:t>
            </a:r>
            <a:r>
              <a:rPr lang="zh-CN" altLang="en-US" b="1" dirty="0" smtClean="0">
                <a:solidFill>
                  <a:srgbClr val="3333FF"/>
                </a:solidFill>
                <a:latin typeface="+mn-lt"/>
              </a:rPr>
              <a:t>年</a:t>
            </a:r>
            <a:endParaRPr lang="zh-CN" altLang="en-US" b="1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---Must I come before 6: 30 tomorrow? ---No. You______ There will be plenty of time. </a:t>
            </a:r>
          </a:p>
          <a:p>
            <a:r>
              <a:rPr lang="en-US" altLang="zh-CN" dirty="0"/>
              <a:t>A. mustn’t      B. can’t     C. couldn’t     D. needn’t 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3895"/>
            <a:ext cx="11353800" cy="34909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33599" y="357221"/>
            <a:ext cx="98552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/>
              <a:t>—Must</a:t>
            </a:r>
            <a:r>
              <a:rPr lang="en-US" altLang="zh-CN" sz="4000" b="1" dirty="0"/>
              <a:t> I come before 6: 30 tomorrow? 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—No</a:t>
            </a:r>
            <a:r>
              <a:rPr lang="en-US" altLang="zh-CN" sz="4000" b="1" dirty="0"/>
              <a:t>. You</a:t>
            </a:r>
            <a:r>
              <a:rPr lang="en-US" altLang="zh-CN" sz="4000" b="1" dirty="0" smtClean="0"/>
              <a:t>______</a:t>
            </a:r>
            <a:r>
              <a:rPr lang="en-US" altLang="zh-CN" sz="4000" b="1" dirty="0"/>
              <a:t>. There will be plenty </a:t>
            </a:r>
            <a:r>
              <a:rPr lang="en-US" altLang="zh-CN" sz="4000" b="1" dirty="0" smtClean="0"/>
              <a:t> 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of</a:t>
            </a:r>
            <a:r>
              <a:rPr lang="en-US" altLang="zh-CN" sz="4000" b="1" dirty="0"/>
              <a:t> time. </a:t>
            </a:r>
          </a:p>
          <a:p>
            <a:r>
              <a:rPr lang="en-US" altLang="zh-CN" sz="4000" b="1" dirty="0"/>
              <a:t>A. mustn’t      </a:t>
            </a:r>
            <a:r>
              <a:rPr lang="en-US" altLang="zh-CN" sz="4000" b="1" dirty="0" smtClean="0"/>
              <a:t>         B</a:t>
            </a:r>
            <a:r>
              <a:rPr lang="en-US" altLang="zh-CN" sz="4000" b="1" dirty="0"/>
              <a:t>. can’t     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C</a:t>
            </a:r>
            <a:r>
              <a:rPr lang="en-US" altLang="zh-CN" sz="4000" b="1" dirty="0"/>
              <a:t>. couldn’t     </a:t>
            </a:r>
            <a:r>
              <a:rPr lang="en-US" altLang="zh-CN" sz="4000" b="1" dirty="0" smtClean="0"/>
              <a:t>         D</a:t>
            </a:r>
            <a:r>
              <a:rPr lang="en-US" altLang="zh-CN" sz="4000" b="1" dirty="0"/>
              <a:t>. needn’t </a:t>
            </a:r>
            <a:endParaRPr lang="zh-CN" altLang="en-US" sz="4000" b="1" dirty="0"/>
          </a:p>
        </p:txBody>
      </p:sp>
      <p:sp>
        <p:nvSpPr>
          <p:cNvPr id="7" name="矩形 6"/>
          <p:cNvSpPr/>
          <p:nvPr/>
        </p:nvSpPr>
        <p:spPr>
          <a:xfrm>
            <a:off x="2623126" y="3874128"/>
            <a:ext cx="106125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/>
              <a:t>When</a:t>
            </a:r>
            <a:r>
              <a:rPr lang="en-US" altLang="zh-CN" sz="4000" b="1" dirty="0"/>
              <a:t> you are </a:t>
            </a:r>
            <a:r>
              <a:rPr lang="en-US" altLang="zh-CN" sz="4000" b="1" dirty="0" smtClean="0"/>
              <a:t>travelling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bring a map </a:t>
            </a:r>
            <a:r>
              <a:rPr lang="en-US" altLang="zh-CN" sz="4000" b="1" dirty="0" smtClean="0"/>
              <a:t>         because</a:t>
            </a:r>
            <a:r>
              <a:rPr lang="en-US" altLang="zh-CN" sz="4000" b="1" dirty="0"/>
              <a:t> it </a:t>
            </a:r>
            <a:r>
              <a:rPr lang="en-US" altLang="zh-CN" sz="4000" b="1" dirty="0" smtClean="0"/>
              <a:t>_______ help</a:t>
            </a:r>
            <a:r>
              <a:rPr lang="en-US" altLang="zh-CN" sz="4000" b="1" dirty="0"/>
              <a:t> you</a:t>
            </a:r>
            <a:r>
              <a:rPr lang="zh-CN" altLang="en-US" sz="4000" b="1" dirty="0" smtClean="0"/>
              <a:t>．</a:t>
            </a:r>
            <a:r>
              <a:rPr lang="zh-CN" altLang="en-US" sz="4000" b="1" dirty="0"/>
              <a:t> </a:t>
            </a:r>
            <a:r>
              <a:rPr lang="zh-CN" altLang="en-US" sz="4000" b="1" dirty="0" smtClean="0"/>
              <a:t>     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A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can't </a:t>
            </a:r>
            <a:r>
              <a:rPr lang="en-US" altLang="zh-CN" sz="4000" b="1" dirty="0" smtClean="0"/>
              <a:t>                     B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mustn't </a:t>
            </a:r>
          </a:p>
          <a:p>
            <a:r>
              <a:rPr lang="en-US" altLang="zh-CN" sz="4000" b="1" dirty="0" smtClean="0"/>
              <a:t>  </a:t>
            </a:r>
            <a:r>
              <a:rPr lang="en-US" altLang="zh-CN" sz="4000" b="1" dirty="0" smtClean="0">
                <a:hlinkClick r:id="rId3" action="ppaction://hlinksldjump"/>
              </a:rPr>
              <a:t>C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used to </a:t>
            </a:r>
            <a:r>
              <a:rPr lang="en-US" altLang="zh-CN" sz="4000" b="1" dirty="0" smtClean="0"/>
              <a:t>                D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may</a:t>
            </a:r>
            <a:endParaRPr lang="zh-CN" altLang="en-US" sz="4000" b="1" dirty="0"/>
          </a:p>
        </p:txBody>
      </p:sp>
      <p:sp>
        <p:nvSpPr>
          <p:cNvPr id="8" name="矩形 7"/>
          <p:cNvSpPr/>
          <p:nvPr/>
        </p:nvSpPr>
        <p:spPr>
          <a:xfrm>
            <a:off x="2937164" y="45281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981405" y="3745876"/>
            <a:ext cx="18389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rgbClr val="3333FF"/>
                </a:solidFill>
              </a:rPr>
              <a:t>2017</a:t>
            </a:r>
            <a:r>
              <a:rPr lang="zh-CN" altLang="en-US" sz="4000" b="1" dirty="0" smtClean="0">
                <a:solidFill>
                  <a:srgbClr val="3333FF"/>
                </a:solidFill>
              </a:rPr>
              <a:t>年</a:t>
            </a:r>
            <a:endParaRPr lang="zh-CN" altLang="en-US" sz="4000" b="1" dirty="0">
              <a:solidFill>
                <a:srgbClr val="3333FF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872" y="2950852"/>
            <a:ext cx="493819" cy="4999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871" y="5886304"/>
            <a:ext cx="49381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6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48529"/>
            <a:ext cx="12192000" cy="37433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27675" y="206897"/>
            <a:ext cx="1119562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FF"/>
                </a:solidFill>
              </a:rPr>
              <a:t>1</a:t>
            </a:r>
            <a:r>
              <a:rPr lang="zh-CN" altLang="en-US" sz="3200" b="1" dirty="0">
                <a:solidFill>
                  <a:srgbClr val="3333FF"/>
                </a:solidFill>
              </a:rPr>
              <a:t>）</a:t>
            </a:r>
            <a:r>
              <a:rPr lang="en-US" altLang="zh-CN" sz="3600" b="1" dirty="0">
                <a:solidFill>
                  <a:srgbClr val="3333FF"/>
                </a:solidFill>
              </a:rPr>
              <a:t>used </a:t>
            </a:r>
            <a:r>
              <a:rPr lang="en-US" altLang="zh-CN" sz="3600" b="1" dirty="0" smtClean="0">
                <a:solidFill>
                  <a:srgbClr val="3333FF"/>
                </a:solidFill>
              </a:rPr>
              <a:t>to do</a:t>
            </a:r>
            <a:r>
              <a:rPr lang="zh-CN" altLang="en-US" sz="3600" b="1" dirty="0" smtClean="0">
                <a:solidFill>
                  <a:srgbClr val="3333FF"/>
                </a:solidFill>
              </a:rPr>
              <a:t>过去</a:t>
            </a:r>
            <a:r>
              <a:rPr lang="zh-CN" altLang="en-US" sz="3600" b="1" dirty="0">
                <a:solidFill>
                  <a:srgbClr val="3333FF"/>
                </a:solidFill>
              </a:rPr>
              <a:t>经常，以前常常</a:t>
            </a:r>
            <a:r>
              <a:rPr lang="en-US" altLang="zh-CN" sz="3600" b="1" dirty="0">
                <a:solidFill>
                  <a:srgbClr val="3333FF"/>
                </a:solidFill>
              </a:rPr>
              <a:t>(</a:t>
            </a:r>
            <a:r>
              <a:rPr lang="zh-CN" altLang="en-US" sz="3600" b="1" dirty="0">
                <a:solidFill>
                  <a:srgbClr val="3333FF"/>
                </a:solidFill>
              </a:rPr>
              <a:t>现在不做了</a:t>
            </a:r>
            <a:r>
              <a:rPr lang="en-US" altLang="zh-CN" sz="3600" b="1" dirty="0" smtClean="0">
                <a:solidFill>
                  <a:srgbClr val="3333FF"/>
                </a:solidFill>
              </a:rPr>
              <a:t>)</a:t>
            </a:r>
            <a:endParaRPr lang="en-US" altLang="zh-CN" sz="3600" b="1" dirty="0" smtClean="0"/>
          </a:p>
          <a:p>
            <a:r>
              <a:rPr lang="zh-CN" altLang="en-US" sz="3200" b="1" dirty="0"/>
              <a:t/>
            </a:r>
            <a:br>
              <a:rPr lang="zh-CN" altLang="en-US" sz="3200" b="1" dirty="0"/>
            </a:br>
            <a:r>
              <a:rPr lang="zh-CN" altLang="en-US" sz="3200" b="1" dirty="0"/>
              <a:t/>
            </a:r>
            <a:br>
              <a:rPr lang="zh-CN" altLang="en-US" sz="3200" b="1" dirty="0"/>
            </a:br>
            <a:endParaRPr lang="en-US" altLang="zh-CN" sz="3200" b="1" dirty="0" smtClean="0"/>
          </a:p>
          <a:p>
            <a:r>
              <a:rPr lang="en-US" altLang="zh-CN" sz="3200" b="1" dirty="0" smtClean="0">
                <a:solidFill>
                  <a:srgbClr val="3333FF"/>
                </a:solidFill>
              </a:rPr>
              <a:t>2</a:t>
            </a:r>
            <a:r>
              <a:rPr lang="zh-CN" altLang="en-US" sz="3200" b="1" dirty="0">
                <a:solidFill>
                  <a:srgbClr val="3333FF"/>
                </a:solidFill>
              </a:rPr>
              <a:t>）</a:t>
            </a:r>
            <a:r>
              <a:rPr lang="en-US" altLang="zh-CN" sz="3600" b="1" dirty="0">
                <a:solidFill>
                  <a:srgbClr val="3333FF"/>
                </a:solidFill>
              </a:rPr>
              <a:t>be used to doing</a:t>
            </a:r>
            <a:r>
              <a:rPr lang="zh-CN" altLang="en-US" sz="3600" b="1" dirty="0">
                <a:solidFill>
                  <a:srgbClr val="3333FF"/>
                </a:solidFill>
              </a:rPr>
              <a:t>习惯于做某事</a:t>
            </a:r>
            <a:r>
              <a:rPr lang="zh-CN" altLang="en-US" sz="3200" b="1" dirty="0"/>
              <a:t/>
            </a:r>
            <a:br>
              <a:rPr lang="zh-CN" altLang="en-US" sz="3200" b="1" dirty="0"/>
            </a:br>
            <a:endParaRPr lang="en-US" altLang="zh-CN" sz="3200" b="1" dirty="0" smtClean="0"/>
          </a:p>
          <a:p>
            <a:endParaRPr lang="en-US" altLang="zh-CN" sz="3200" b="1" dirty="0">
              <a:solidFill>
                <a:srgbClr val="3333FF"/>
              </a:solidFill>
            </a:endParaRPr>
          </a:p>
          <a:p>
            <a:endParaRPr lang="en-US" altLang="zh-CN" sz="3200" b="1" dirty="0" smtClean="0">
              <a:solidFill>
                <a:srgbClr val="3333FF"/>
              </a:solidFill>
            </a:endParaRPr>
          </a:p>
          <a:p>
            <a:endParaRPr lang="en-US" altLang="zh-CN" sz="3200" b="1" dirty="0">
              <a:solidFill>
                <a:srgbClr val="3333FF"/>
              </a:solidFill>
            </a:endParaRPr>
          </a:p>
          <a:p>
            <a:r>
              <a:rPr lang="en-US" altLang="zh-CN" sz="3600" b="1" dirty="0" smtClean="0">
                <a:solidFill>
                  <a:srgbClr val="3333FF"/>
                </a:solidFill>
              </a:rPr>
              <a:t>3</a:t>
            </a:r>
            <a:r>
              <a:rPr lang="zh-CN" altLang="en-US" sz="3600" b="1" dirty="0">
                <a:solidFill>
                  <a:srgbClr val="3333FF"/>
                </a:solidFill>
              </a:rPr>
              <a:t>）</a:t>
            </a:r>
            <a:r>
              <a:rPr lang="en-US" altLang="zh-CN" sz="3600" b="1" dirty="0">
                <a:solidFill>
                  <a:srgbClr val="3333FF"/>
                </a:solidFill>
              </a:rPr>
              <a:t>be used to do </a:t>
            </a:r>
            <a:r>
              <a:rPr lang="en-US" altLang="zh-CN" sz="3600" b="1" dirty="0" err="1">
                <a:solidFill>
                  <a:srgbClr val="3333FF"/>
                </a:solidFill>
              </a:rPr>
              <a:t>sth</a:t>
            </a:r>
            <a:r>
              <a:rPr lang="en-US" altLang="zh-CN" sz="3600" b="1" dirty="0">
                <a:solidFill>
                  <a:srgbClr val="3333FF"/>
                </a:solidFill>
              </a:rPr>
              <a:t>.</a:t>
            </a:r>
            <a:r>
              <a:rPr lang="zh-CN" altLang="en-US" sz="3600" b="1" dirty="0">
                <a:solidFill>
                  <a:srgbClr val="3333FF"/>
                </a:solidFill>
              </a:rPr>
              <a:t>被用来做</a:t>
            </a:r>
            <a:r>
              <a:rPr lang="en-US" altLang="zh-CN" sz="3600" b="1" dirty="0">
                <a:solidFill>
                  <a:srgbClr val="3333FF"/>
                </a:solidFill>
              </a:rPr>
              <a:t>…</a:t>
            </a:r>
            <a:r>
              <a:rPr lang="zh-CN" altLang="en-US" sz="3200" b="1" dirty="0"/>
              <a:t/>
            </a:r>
            <a:br>
              <a:rPr lang="zh-CN" altLang="en-US" sz="3200" b="1" dirty="0"/>
            </a:br>
            <a:endParaRPr lang="zh-CN" altLang="en-US" sz="3200" b="1" dirty="0"/>
          </a:p>
        </p:txBody>
      </p:sp>
      <p:sp>
        <p:nvSpPr>
          <p:cNvPr id="6" name="矩形 5"/>
          <p:cNvSpPr/>
          <p:nvPr/>
        </p:nvSpPr>
        <p:spPr>
          <a:xfrm>
            <a:off x="1241712" y="856356"/>
            <a:ext cx="107049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33"/>
                </a:solidFill>
              </a:rPr>
              <a:t>We used to go there every year. </a:t>
            </a:r>
            <a:r>
              <a:rPr lang="zh-CN" altLang="en-US" sz="3200" b="1" dirty="0">
                <a:solidFill>
                  <a:srgbClr val="333333"/>
                </a:solidFill>
              </a:rPr>
              <a:t>我每年都去那儿。</a:t>
            </a:r>
            <a:r>
              <a:rPr lang="zh-CN" altLang="en-US" sz="3200" b="1" dirty="0">
                <a:solidFill>
                  <a:prstClr val="black"/>
                </a:solidFill>
              </a:rPr>
              <a:t/>
            </a:r>
            <a:br>
              <a:rPr lang="zh-CN" altLang="en-US" sz="3200" b="1" dirty="0">
                <a:solidFill>
                  <a:prstClr val="black"/>
                </a:solidFill>
              </a:rPr>
            </a:br>
            <a:r>
              <a:rPr lang="en-US" altLang="zh-CN" sz="3200" b="1" dirty="0" smtClean="0">
                <a:solidFill>
                  <a:srgbClr val="333333"/>
                </a:solidFill>
              </a:rPr>
              <a:t>He </a:t>
            </a:r>
            <a:r>
              <a:rPr lang="en-US" altLang="zh-CN" sz="3200" b="1" dirty="0">
                <a:solidFill>
                  <a:srgbClr val="333333"/>
                </a:solidFill>
              </a:rPr>
              <a:t>is not what he used to be. </a:t>
            </a:r>
            <a:r>
              <a:rPr lang="zh-CN" altLang="en-US" sz="3200" b="1" dirty="0">
                <a:solidFill>
                  <a:srgbClr val="333333"/>
                </a:solidFill>
              </a:rPr>
              <a:t>他已不是旧日的</a:t>
            </a:r>
            <a:r>
              <a:rPr lang="zh-CN" altLang="en-US" sz="3200" b="1">
                <a:solidFill>
                  <a:srgbClr val="333333"/>
                </a:solidFill>
              </a:rPr>
              <a:t>他</a:t>
            </a:r>
            <a:r>
              <a:rPr lang="zh-CN" altLang="en-US" sz="3200" b="1" smtClean="0">
                <a:solidFill>
                  <a:srgbClr val="333333"/>
                </a:solidFill>
              </a:rPr>
              <a:t>了。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198994" y="2914232"/>
            <a:ext cx="113520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/>
              <a:t>He’s quite used to work</a:t>
            </a:r>
            <a:r>
              <a:rPr lang="en-US" altLang="zh-CN" sz="3200" b="1" dirty="0">
                <a:solidFill>
                  <a:srgbClr val="3333FF"/>
                </a:solidFill>
              </a:rPr>
              <a:t>ing</a:t>
            </a:r>
            <a:r>
              <a:rPr lang="en-US" altLang="zh-CN" sz="3200" b="1" dirty="0"/>
              <a:t> hard </a:t>
            </a:r>
            <a:r>
              <a:rPr lang="zh-CN" altLang="en-US" sz="3200" b="1" dirty="0"/>
              <a:t>他颇习惯于艰苦工作。</a:t>
            </a:r>
            <a:br>
              <a:rPr lang="zh-CN" altLang="en-US" sz="3200" b="1" dirty="0"/>
            </a:br>
            <a:r>
              <a:rPr lang="en-US" altLang="zh-CN" sz="3200" b="1" dirty="0" smtClean="0"/>
              <a:t>He </a:t>
            </a:r>
            <a:r>
              <a:rPr lang="en-US" altLang="zh-CN" sz="3200" b="1" dirty="0"/>
              <a:t>is used to liv</a:t>
            </a:r>
            <a:r>
              <a:rPr lang="en-US" altLang="zh-CN" sz="3200" b="1" dirty="0">
                <a:solidFill>
                  <a:srgbClr val="3333FF"/>
                </a:solidFill>
              </a:rPr>
              <a:t>ing</a:t>
            </a:r>
            <a:r>
              <a:rPr lang="en-US" altLang="zh-CN" sz="3200" b="1" dirty="0"/>
              <a:t> in the country now.</a:t>
            </a:r>
          </a:p>
          <a:p>
            <a:r>
              <a:rPr lang="en-US" altLang="zh-CN" sz="3200" b="1" dirty="0"/>
              <a:t>          </a:t>
            </a:r>
            <a:r>
              <a:rPr lang="zh-CN" altLang="en-US" sz="3200" b="1" dirty="0"/>
              <a:t>他现在习惯了住在农村。</a:t>
            </a:r>
            <a:br>
              <a:rPr lang="zh-CN" altLang="en-US" sz="3200" b="1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198994" y="5278503"/>
            <a:ext cx="108815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333333"/>
                </a:solidFill>
              </a:rPr>
              <a:t>Wood is used to make paper.</a:t>
            </a:r>
            <a:r>
              <a:rPr lang="zh-CN" altLang="en-US" sz="3200" b="1" dirty="0">
                <a:solidFill>
                  <a:srgbClr val="333333"/>
                </a:solidFill>
              </a:rPr>
              <a:t>木材被用来造纸。</a:t>
            </a:r>
            <a:r>
              <a:rPr lang="zh-CN" altLang="en-US" sz="3200" b="1" dirty="0">
                <a:solidFill>
                  <a:prstClr val="black"/>
                </a:solidFill>
              </a:rPr>
              <a:t/>
            </a:r>
            <a:br>
              <a:rPr lang="zh-CN" altLang="en-US" sz="3200" b="1" dirty="0">
                <a:solidFill>
                  <a:prstClr val="black"/>
                </a:solidFill>
              </a:rPr>
            </a:br>
            <a:r>
              <a:rPr lang="en-US" altLang="zh-CN" sz="3200" b="1" dirty="0">
                <a:solidFill>
                  <a:srgbClr val="333333"/>
                </a:solidFill>
              </a:rPr>
              <a:t>This knife can be used to cut things.</a:t>
            </a:r>
          </a:p>
          <a:p>
            <a:pPr lvl="0"/>
            <a:r>
              <a:rPr lang="en-US" altLang="zh-CN" sz="3200" b="1" dirty="0">
                <a:solidFill>
                  <a:srgbClr val="333333"/>
                </a:solidFill>
              </a:rPr>
              <a:t>        </a:t>
            </a:r>
            <a:r>
              <a:rPr lang="zh-CN" altLang="en-US" sz="3200" b="1" dirty="0">
                <a:solidFill>
                  <a:srgbClr val="333333"/>
                </a:solidFill>
              </a:rPr>
              <a:t>这把刀能够被用于切东西。</a:t>
            </a:r>
            <a:endParaRPr lang="zh-CN" altLang="en-US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65538" cy="187163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3654" y="2139208"/>
            <a:ext cx="10515600" cy="4351338"/>
          </a:xfrm>
        </p:spPr>
        <p:txBody>
          <a:bodyPr>
            <a:normAutofit/>
          </a:bodyPr>
          <a:lstStyle/>
          <a:p>
            <a:endParaRPr lang="zh-CN" altLang="en-US" sz="5400" b="1" dirty="0">
              <a:solidFill>
                <a:srgbClr val="3333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1634"/>
            <a:ext cx="12193057" cy="374326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46273" y="1473789"/>
            <a:ext cx="9499454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4400" b="1" dirty="0">
                <a:solidFill>
                  <a:srgbClr val="3333FF"/>
                </a:solidFill>
              </a:rPr>
              <a:t>I used to drink tea.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zh-CN" altLang="en-US" sz="4400" b="1" dirty="0">
                <a:solidFill>
                  <a:srgbClr val="3333FF"/>
                </a:solidFill>
              </a:rPr>
              <a:t>    我以前喝茶。</a:t>
            </a:r>
            <a:endParaRPr lang="en-US" altLang="zh-CN" sz="4400" b="1" dirty="0">
              <a:solidFill>
                <a:srgbClr val="3333FF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altLang="zh-CN" sz="4400" b="1" dirty="0">
              <a:solidFill>
                <a:srgbClr val="3333FF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4400" b="1" dirty="0">
                <a:solidFill>
                  <a:srgbClr val="3333FF"/>
                </a:solidFill>
              </a:rPr>
              <a:t> I am used to drinking tea.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4400" b="1" dirty="0">
                <a:solidFill>
                  <a:srgbClr val="3333FF"/>
                </a:solidFill>
              </a:rPr>
              <a:t>     </a:t>
            </a:r>
            <a:r>
              <a:rPr lang="zh-CN" altLang="en-US" sz="4400" b="1" dirty="0">
                <a:solidFill>
                  <a:srgbClr val="3333FF"/>
                </a:solidFill>
              </a:rPr>
              <a:t>我习惯于喝茶。</a:t>
            </a:r>
            <a:endParaRPr lang="zh-CN" altLang="en-US" sz="44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4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338519"/>
            <a:ext cx="10515600" cy="32331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4471" y="3265667"/>
            <a:ext cx="1096356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rgbClr val="3333FF"/>
                </a:solidFill>
              </a:rPr>
              <a:t>2015</a:t>
            </a:r>
            <a:r>
              <a:rPr lang="zh-CN" altLang="en-US" sz="4000" b="1" dirty="0"/>
              <a:t> </a:t>
            </a:r>
            <a:r>
              <a:rPr lang="zh-CN" altLang="en-US" sz="4000" b="1" dirty="0" smtClean="0"/>
              <a:t>   </a:t>
            </a:r>
            <a:r>
              <a:rPr lang="en-US" altLang="zh-CN" sz="4000" b="1" dirty="0" smtClean="0"/>
              <a:t>—</a:t>
            </a:r>
            <a:r>
              <a:rPr lang="en-US" altLang="zh-CN" sz="4000" b="1" dirty="0"/>
              <a:t>Is that man </a:t>
            </a:r>
            <a:r>
              <a:rPr lang="en-US" altLang="zh-CN" sz="4000" b="1" dirty="0" err="1"/>
              <a:t>Mr</a:t>
            </a:r>
            <a:r>
              <a:rPr lang="en-US" altLang="zh-CN" sz="4000" b="1" dirty="0"/>
              <a:t> Smith? </a:t>
            </a:r>
          </a:p>
          <a:p>
            <a:r>
              <a:rPr lang="en-US" altLang="zh-CN" sz="4000" b="1" dirty="0" smtClean="0"/>
              <a:t>            —It _______ be</a:t>
            </a:r>
            <a:r>
              <a:rPr lang="en-US" altLang="zh-CN" sz="4000" b="1" dirty="0"/>
              <a:t> him. He has gone to </a:t>
            </a:r>
            <a:r>
              <a:rPr lang="en-US" altLang="zh-CN" sz="4000" b="1" dirty="0" smtClean="0"/>
              <a:t> 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       New</a:t>
            </a:r>
            <a:r>
              <a:rPr lang="en-US" altLang="zh-CN" sz="4000" b="1" dirty="0"/>
              <a:t> York on business. 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             A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may not      B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needn't          </a:t>
            </a:r>
            <a:r>
              <a:rPr lang="en-US" altLang="zh-CN" sz="4000" b="1" dirty="0" smtClean="0"/>
              <a:t>                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    C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can't        </a:t>
            </a:r>
            <a:r>
              <a:rPr lang="en-US" altLang="zh-CN" sz="4000" b="1" dirty="0" smtClean="0"/>
              <a:t>   D</a:t>
            </a:r>
            <a:r>
              <a:rPr lang="zh-CN" altLang="en-US" sz="4000" b="1" dirty="0"/>
              <a:t>．</a:t>
            </a:r>
            <a:r>
              <a:rPr lang="en-US" altLang="zh-CN" sz="4000" b="1" dirty="0"/>
              <a:t>mustn't </a:t>
            </a:r>
            <a:endParaRPr lang="zh-CN" altLang="en-US" sz="4000" b="1" dirty="0"/>
          </a:p>
        </p:txBody>
      </p:sp>
      <p:sp>
        <p:nvSpPr>
          <p:cNvPr id="6" name="矩形 5"/>
          <p:cNvSpPr/>
          <p:nvPr/>
        </p:nvSpPr>
        <p:spPr>
          <a:xfrm>
            <a:off x="0" y="224877"/>
            <a:ext cx="125960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rgbClr val="3333FF"/>
                </a:solidFill>
              </a:rPr>
              <a:t>2016</a:t>
            </a:r>
            <a:r>
              <a:rPr lang="en-US" altLang="zh-CN" sz="4000" b="1" dirty="0" smtClean="0"/>
              <a:t>—Mum</a:t>
            </a:r>
            <a:r>
              <a:rPr lang="en-US" altLang="zh-CN" sz="4000" b="1" dirty="0"/>
              <a:t>, </a:t>
            </a:r>
            <a:r>
              <a:rPr lang="en-US" altLang="zh-CN" sz="4000" b="1" dirty="0" smtClean="0"/>
              <a:t>_____</a:t>
            </a:r>
            <a:r>
              <a:rPr lang="en-US" altLang="zh-CN" sz="4000" b="1" dirty="0"/>
              <a:t> </a:t>
            </a:r>
            <a:r>
              <a:rPr lang="en-US" altLang="zh-CN" sz="4000" b="1" dirty="0" smtClean="0"/>
              <a:t>I</a:t>
            </a:r>
            <a:r>
              <a:rPr lang="en-US" altLang="zh-CN" sz="4000" b="1" dirty="0"/>
              <a:t> play football </a:t>
            </a:r>
            <a:r>
              <a:rPr lang="en-US" altLang="zh-CN" sz="4000" b="1" dirty="0" smtClean="0"/>
              <a:t>this afternoon</a:t>
            </a:r>
            <a:r>
              <a:rPr lang="en-US" altLang="zh-CN" sz="4000" b="1" dirty="0"/>
              <a:t>? </a:t>
            </a:r>
            <a:endParaRPr lang="en-US" altLang="zh-CN" sz="4000" b="1" dirty="0" smtClean="0"/>
          </a:p>
          <a:p>
            <a:r>
              <a:rPr lang="en-US" altLang="zh-CN" sz="4000" b="1" dirty="0" smtClean="0"/>
              <a:t>        —Sure</a:t>
            </a:r>
            <a:r>
              <a:rPr lang="en-US" altLang="zh-CN" sz="4000" b="1" dirty="0"/>
              <a:t>, but </a:t>
            </a:r>
            <a:r>
              <a:rPr lang="en-US" altLang="zh-CN" sz="4000" b="1" dirty="0" smtClean="0"/>
              <a:t>you________ finish</a:t>
            </a:r>
            <a:r>
              <a:rPr lang="en-US" altLang="zh-CN" sz="4000" b="1" dirty="0"/>
              <a:t> your homework 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 first</a:t>
            </a:r>
            <a:r>
              <a:rPr lang="en-US" altLang="zh-CN" sz="4000" b="1" dirty="0"/>
              <a:t>. 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 A</a:t>
            </a:r>
            <a:r>
              <a:rPr lang="en-US" altLang="zh-CN" sz="4000" b="1" dirty="0"/>
              <a:t>. may; could  </a:t>
            </a:r>
            <a:r>
              <a:rPr lang="en-US" altLang="zh-CN" sz="4000" b="1" dirty="0" smtClean="0"/>
              <a:t>         B</a:t>
            </a:r>
            <a:r>
              <a:rPr lang="en-US" altLang="zh-CN" sz="4000" b="1" dirty="0"/>
              <a:t>. can; must  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</a:t>
            </a:r>
            <a:r>
              <a:rPr lang="en-US" altLang="zh-CN" sz="4000" b="1" dirty="0"/>
              <a:t> C. can; mustn’t  </a:t>
            </a:r>
            <a:r>
              <a:rPr lang="en-US" altLang="zh-CN" sz="4000" b="1" dirty="0" smtClean="0"/>
              <a:t>       D</a:t>
            </a:r>
            <a:r>
              <a:rPr lang="en-US" altLang="zh-CN" sz="4000" b="1" dirty="0"/>
              <a:t>. may; can’t </a:t>
            </a:r>
            <a:endParaRPr lang="zh-CN" altLang="en-US" sz="40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726" y="2151647"/>
            <a:ext cx="493819" cy="499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582" y="5935851"/>
            <a:ext cx="49381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55" y="0"/>
            <a:ext cx="12227055" cy="6871605"/>
          </a:xfrm>
        </p:spPr>
      </p:pic>
      <p:sp>
        <p:nvSpPr>
          <p:cNvPr id="5" name="文本框 4"/>
          <p:cNvSpPr txBox="1"/>
          <p:nvPr/>
        </p:nvSpPr>
        <p:spPr>
          <a:xfrm>
            <a:off x="1330035" y="1560945"/>
            <a:ext cx="111390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Practice</a:t>
            </a:r>
            <a:r>
              <a:rPr lang="zh-CN" altLang="en-US" sz="8000" b="1" dirty="0" smtClean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8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makes</a:t>
            </a:r>
            <a:r>
              <a:rPr lang="zh-CN" altLang="en-US" sz="8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8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perfect</a:t>
            </a:r>
          </a:p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024" y="3604594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8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3070" y="3874059"/>
            <a:ext cx="10515600" cy="13255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7" y="2451984"/>
            <a:ext cx="12107705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43708" y="859495"/>
            <a:ext cx="111061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1    —</a:t>
            </a:r>
            <a:r>
              <a:rPr lang="en-US" altLang="zh-CN" sz="4000" b="1" dirty="0"/>
              <a:t>Where's </a:t>
            </a:r>
            <a:r>
              <a:rPr lang="en-US" altLang="zh-CN" sz="4000" b="1" dirty="0" smtClean="0"/>
              <a:t>Mr. Li ? I </a:t>
            </a:r>
            <a:r>
              <a:rPr lang="en-US" altLang="zh-CN" sz="4000" b="1" dirty="0"/>
              <a:t>have something 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   important to </a:t>
            </a:r>
            <a:r>
              <a:rPr lang="en-US" altLang="zh-CN" sz="4000" b="1" dirty="0"/>
              <a:t>tell him.         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—</a:t>
            </a:r>
            <a:r>
              <a:rPr lang="en-US" altLang="zh-CN" sz="4000" b="1" dirty="0"/>
              <a:t>You ____ find him</a:t>
            </a:r>
            <a:r>
              <a:rPr lang="en-US" altLang="zh-CN" sz="4000" b="1" dirty="0" smtClean="0"/>
              <a:t>.  He ______ Japan.</a:t>
            </a:r>
            <a:r>
              <a:rPr lang="zh-CN" altLang="en-US" sz="4000" b="1" dirty="0" smtClean="0"/>
              <a:t>                        </a:t>
            </a:r>
            <a:endParaRPr lang="en-US" altLang="zh-CN" sz="4000" b="1" dirty="0" smtClean="0"/>
          </a:p>
          <a:p>
            <a:endParaRPr lang="en-US" altLang="zh-CN" sz="4000" b="1" dirty="0"/>
          </a:p>
          <a:p>
            <a:r>
              <a:rPr lang="en-US" altLang="zh-CN" sz="4000" b="1" dirty="0" smtClean="0"/>
              <a:t>                   A. may </a:t>
            </a:r>
            <a:r>
              <a:rPr lang="en-US" altLang="zh-CN" sz="4000" b="1" dirty="0"/>
              <a:t>not</a:t>
            </a:r>
            <a:r>
              <a:rPr lang="en-US" altLang="zh-CN" sz="4000" b="1" dirty="0" smtClean="0"/>
              <a:t>,   has </a:t>
            </a:r>
            <a:r>
              <a:rPr lang="en-US" altLang="zh-CN" sz="4000" b="1" dirty="0"/>
              <a:t>gone to</a:t>
            </a:r>
          </a:p>
          <a:p>
            <a:r>
              <a:rPr lang="en-US" altLang="zh-CN" sz="4000" b="1" dirty="0"/>
              <a:t>                  </a:t>
            </a:r>
            <a:r>
              <a:rPr lang="en-US" altLang="zh-CN" sz="4000" b="1" dirty="0" smtClean="0"/>
              <a:t> B. may </a:t>
            </a:r>
            <a:r>
              <a:rPr lang="en-US" altLang="zh-CN" sz="4000" b="1" dirty="0"/>
              <a:t>not, has been to </a:t>
            </a:r>
          </a:p>
          <a:p>
            <a:r>
              <a:rPr lang="en-US" altLang="zh-CN" sz="4000" b="1" dirty="0"/>
              <a:t>	  </a:t>
            </a:r>
            <a:r>
              <a:rPr lang="en-US" altLang="zh-CN" sz="4000" b="1" dirty="0" smtClean="0"/>
              <a:t>          C. can‘t</a:t>
            </a:r>
            <a:r>
              <a:rPr lang="zh-CN" altLang="en-US" sz="4000" b="1" dirty="0" smtClean="0"/>
              <a:t>， </a:t>
            </a:r>
            <a:r>
              <a:rPr lang="en-US" altLang="zh-CN" sz="4000" b="1" dirty="0" smtClean="0"/>
              <a:t>has </a:t>
            </a:r>
            <a:r>
              <a:rPr lang="en-US" altLang="zh-CN" sz="4000" b="1" dirty="0"/>
              <a:t>gone to</a:t>
            </a:r>
          </a:p>
          <a:p>
            <a:r>
              <a:rPr lang="en-US" altLang="zh-CN" sz="4000" b="1" dirty="0"/>
              <a:t>                  </a:t>
            </a:r>
            <a:r>
              <a:rPr lang="en-US" altLang="zh-CN" sz="4000" b="1" dirty="0" smtClean="0"/>
              <a:t> D. can't</a:t>
            </a:r>
            <a:r>
              <a:rPr lang="en-US" altLang="zh-CN" sz="4000" b="1" dirty="0"/>
              <a:t>, has been to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858" y="4701308"/>
            <a:ext cx="498313" cy="49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1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9193"/>
            <a:ext cx="12107705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7161" y="479066"/>
            <a:ext cx="105479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/>
              <a:t>2. —Could </a:t>
            </a:r>
            <a:r>
              <a:rPr lang="en-US" altLang="zh-CN" sz="4000" b="1" dirty="0"/>
              <a:t>I look at your pictures?</a:t>
            </a:r>
          </a:p>
          <a:p>
            <a:r>
              <a:rPr lang="en-US" altLang="zh-CN" sz="4000" b="1" dirty="0" smtClean="0"/>
              <a:t>    —Yes, of </a:t>
            </a:r>
            <a:r>
              <a:rPr lang="en-US" altLang="zh-CN" sz="4000" b="1" dirty="0"/>
              <a:t>course you </a:t>
            </a:r>
            <a:r>
              <a:rPr lang="en-US" altLang="zh-CN" sz="4000" b="1" dirty="0" smtClean="0"/>
              <a:t>_________.</a:t>
            </a:r>
            <a:endParaRPr lang="zh-CN" altLang="en-US" sz="4000" b="1" dirty="0"/>
          </a:p>
          <a:p>
            <a:r>
              <a:rPr lang="zh-CN" altLang="en-US" sz="4000" b="1" dirty="0"/>
              <a:t>     </a:t>
            </a:r>
            <a:r>
              <a:rPr lang="zh-CN" altLang="en-US" sz="4000" b="1" dirty="0" smtClean="0"/>
              <a:t> </a:t>
            </a:r>
            <a:r>
              <a:rPr lang="en-US" altLang="zh-CN" sz="4000" b="1" dirty="0"/>
              <a:t>A</a:t>
            </a:r>
            <a:r>
              <a:rPr lang="en-US" altLang="zh-CN" sz="4000" b="1" dirty="0" smtClean="0"/>
              <a:t>. could                         B. can</a:t>
            </a:r>
            <a:endParaRPr lang="en-US" altLang="zh-CN" sz="4000" b="1" dirty="0"/>
          </a:p>
          <a:p>
            <a:r>
              <a:rPr lang="en-US" altLang="zh-CN" sz="4000" b="1" dirty="0"/>
              <a:t>   </a:t>
            </a:r>
            <a:r>
              <a:rPr lang="en-US" altLang="zh-CN" sz="4000" b="1" dirty="0" smtClean="0"/>
              <a:t>   </a:t>
            </a:r>
            <a:r>
              <a:rPr lang="en-US" altLang="zh-CN" sz="4000" b="1" dirty="0"/>
              <a:t>C</a:t>
            </a:r>
            <a:r>
              <a:rPr lang="en-US" altLang="zh-CN" sz="4000" b="1" dirty="0" smtClean="0"/>
              <a:t>. will                             D. might</a:t>
            </a:r>
            <a:endParaRPr lang="en-US" altLang="zh-CN" sz="40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525" y="1823541"/>
            <a:ext cx="493819" cy="4999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19562" y="2958477"/>
            <a:ext cx="115848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sz="4000" b="1" dirty="0" smtClean="0"/>
              <a:t>3.These books _________ out </a:t>
            </a:r>
            <a:r>
              <a:rPr lang="en-US" altLang="zh-CN" sz="4000" b="1" dirty="0"/>
              <a:t>of the reading </a:t>
            </a:r>
            <a:r>
              <a:rPr lang="en-US" altLang="zh-CN" sz="4000" b="1" dirty="0" smtClean="0"/>
              <a:t>room</a:t>
            </a:r>
            <a:r>
              <a:rPr lang="en-US" altLang="zh-CN" sz="4000" b="1" dirty="0"/>
              <a:t>.</a:t>
            </a:r>
            <a:r>
              <a:rPr lang="en-US" altLang="zh-CN" sz="4000" b="1" dirty="0" smtClean="0"/>
              <a:t>  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You </a:t>
            </a:r>
            <a:r>
              <a:rPr lang="en-US" altLang="zh-CN" sz="4000" b="1" dirty="0"/>
              <a:t>have to </a:t>
            </a:r>
            <a:r>
              <a:rPr lang="en-US" altLang="zh-CN" sz="4000" b="1" dirty="0" smtClean="0"/>
              <a:t>read them </a:t>
            </a:r>
            <a:r>
              <a:rPr lang="en-US" altLang="zh-CN" sz="4000" b="1" dirty="0"/>
              <a:t>here</a:t>
            </a:r>
            <a:r>
              <a:rPr lang="en-US" altLang="zh-CN" sz="4000" b="1" dirty="0" smtClean="0"/>
              <a:t>.</a:t>
            </a:r>
            <a:endParaRPr lang="en-US" altLang="zh-CN" sz="4000" b="1" dirty="0"/>
          </a:p>
          <a:p>
            <a:r>
              <a:rPr lang="zh-CN" altLang="en-US" sz="4000" b="1" dirty="0" smtClean="0"/>
              <a:t>     </a:t>
            </a:r>
            <a:r>
              <a:rPr lang="en-US" altLang="zh-CN" sz="4000" b="1" dirty="0" smtClean="0"/>
              <a:t>A. can't take</a:t>
            </a:r>
            <a:endParaRPr lang="en-US" altLang="zh-CN" sz="4000" b="1" dirty="0"/>
          </a:p>
          <a:p>
            <a:r>
              <a:rPr lang="en-US" altLang="zh-CN" sz="4000" b="1" dirty="0"/>
              <a:t>    </a:t>
            </a:r>
            <a:r>
              <a:rPr lang="en-US" altLang="zh-CN" sz="4000" b="1" dirty="0" smtClean="0"/>
              <a:t> </a:t>
            </a:r>
            <a:r>
              <a:rPr lang="en-US" altLang="zh-CN" sz="4000" b="1" dirty="0"/>
              <a:t>B. must be </a:t>
            </a:r>
            <a:r>
              <a:rPr lang="en-US" altLang="zh-CN" sz="4000" b="1" dirty="0" smtClean="0"/>
              <a:t>taken</a:t>
            </a:r>
            <a:endParaRPr lang="en-US" altLang="zh-CN" sz="4000" b="1" dirty="0"/>
          </a:p>
          <a:p>
            <a:r>
              <a:rPr lang="en-US" altLang="zh-CN" sz="4000" b="1" dirty="0"/>
              <a:t>     </a:t>
            </a:r>
            <a:r>
              <a:rPr lang="en-US" altLang="zh-CN" sz="4000" b="1" dirty="0" smtClean="0"/>
              <a:t>C. can take</a:t>
            </a:r>
            <a:endParaRPr lang="en-US" altLang="zh-CN" sz="4000" b="1" dirty="0"/>
          </a:p>
          <a:p>
            <a:r>
              <a:rPr lang="en-US" altLang="zh-CN" sz="4000" b="1" dirty="0"/>
              <a:t>     </a:t>
            </a:r>
            <a:r>
              <a:rPr lang="en-US" altLang="zh-CN" sz="4000" b="1" dirty="0" smtClean="0"/>
              <a:t>D</a:t>
            </a:r>
            <a:r>
              <a:rPr lang="en-US" altLang="zh-CN" sz="4000" b="1" dirty="0"/>
              <a:t>. mustn't be </a:t>
            </a:r>
            <a:r>
              <a:rPr lang="en-US" altLang="zh-CN" sz="4000" b="1" dirty="0" smtClean="0"/>
              <a:t>taken </a:t>
            </a:r>
            <a:endParaRPr lang="en-US" altLang="zh-CN" sz="4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81" y="6183541"/>
            <a:ext cx="49381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0"/>
            <a:ext cx="9730059" cy="354208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66109" y="2349036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can/could be done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must be done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should be done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may/might be done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had better be done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have to be done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441" y="2349036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9" y="1144071"/>
            <a:ext cx="12107705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61495" y="1450404"/>
            <a:ext cx="78277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They </a:t>
            </a:r>
            <a:r>
              <a:rPr lang="en-US" altLang="zh-CN" sz="4000" b="1" dirty="0">
                <a:solidFill>
                  <a:srgbClr val="3333FF"/>
                </a:solidFill>
              </a:rPr>
              <a:t>must water </a:t>
            </a:r>
            <a:r>
              <a:rPr lang="en-US" altLang="zh-CN" sz="4000" b="1" dirty="0"/>
              <a:t>trees every day.</a:t>
            </a:r>
          </a:p>
        </p:txBody>
      </p:sp>
      <p:sp>
        <p:nvSpPr>
          <p:cNvPr id="6" name="矩形 5"/>
          <p:cNvSpPr/>
          <p:nvPr/>
        </p:nvSpPr>
        <p:spPr>
          <a:xfrm>
            <a:off x="961495" y="2229350"/>
            <a:ext cx="100367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Trees </a:t>
            </a:r>
            <a:r>
              <a:rPr lang="en-US" altLang="zh-CN" sz="4000" b="1" dirty="0">
                <a:solidFill>
                  <a:srgbClr val="3333FF"/>
                </a:solidFill>
              </a:rPr>
              <a:t>must be watered </a:t>
            </a:r>
            <a:r>
              <a:rPr lang="en-US" altLang="zh-CN" sz="4000" b="1" dirty="0"/>
              <a:t>by them every day.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1080656" y="3933506"/>
            <a:ext cx="96089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>
                <a:solidFill>
                  <a:srgbClr val="3333FF"/>
                </a:solidFill>
              </a:rPr>
              <a:t>Must trees be watered </a:t>
            </a:r>
            <a:r>
              <a:rPr lang="en-US" altLang="zh-CN" sz="4000" dirty="0"/>
              <a:t>by them every day?</a:t>
            </a:r>
          </a:p>
        </p:txBody>
      </p:sp>
      <p:sp>
        <p:nvSpPr>
          <p:cNvPr id="8" name="矩形 7"/>
          <p:cNvSpPr/>
          <p:nvPr/>
        </p:nvSpPr>
        <p:spPr>
          <a:xfrm>
            <a:off x="1080656" y="3081428"/>
            <a:ext cx="105304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Trees </a:t>
            </a:r>
            <a:r>
              <a:rPr lang="en-US" altLang="zh-CN" sz="4000" b="1" dirty="0" smtClean="0">
                <a:solidFill>
                  <a:srgbClr val="3333FF"/>
                </a:solidFill>
              </a:rPr>
              <a:t>mustn’t </a:t>
            </a:r>
            <a:r>
              <a:rPr lang="en-US" altLang="zh-CN" sz="4000" b="1" dirty="0">
                <a:solidFill>
                  <a:srgbClr val="3333FF"/>
                </a:solidFill>
              </a:rPr>
              <a:t>be watered</a:t>
            </a:r>
            <a:r>
              <a:rPr lang="en-US" altLang="zh-CN" sz="4000" b="1" dirty="0"/>
              <a:t> by them every day</a:t>
            </a:r>
            <a:endParaRPr lang="zh-CN" altLang="en-US" sz="4000" b="1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387" y="4940869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8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30" y="1431747"/>
            <a:ext cx="12107705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5088" y="462251"/>
            <a:ext cx="11157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0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4. Even </a:t>
            </a:r>
            <a:r>
              <a:rPr lang="en-US" altLang="zh-CN" sz="40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the top students in our class can't work </a:t>
            </a:r>
            <a:r>
              <a:rPr lang="en-US" altLang="zh-CN" sz="40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</a:p>
          <a:p>
            <a:pPr algn="just">
              <a:spcAft>
                <a:spcPts val="0"/>
              </a:spcAft>
            </a:pPr>
            <a:r>
              <a:rPr lang="en-US" altLang="zh-CN" sz="40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40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 out </a:t>
            </a:r>
            <a:r>
              <a:rPr lang="en-US" altLang="zh-CN" sz="40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this problem, so it___ be very difficult.</a:t>
            </a:r>
            <a:endParaRPr lang="zh-CN" altLang="zh-CN" sz="40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66725" algn="just">
              <a:spcAft>
                <a:spcPts val="0"/>
              </a:spcAft>
            </a:pPr>
            <a:r>
              <a:rPr lang="en-US" altLang="zh-CN" sz="40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A. may       </a:t>
            </a:r>
            <a:r>
              <a:rPr lang="en-US" altLang="zh-CN" sz="40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B</a:t>
            </a:r>
            <a:r>
              <a:rPr lang="en-US" altLang="zh-CN" sz="40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. must       C. can       D. need</a:t>
            </a:r>
            <a:endParaRPr lang="zh-CN" altLang="zh-CN" sz="40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907" y="1827195"/>
            <a:ext cx="493819" cy="499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797" y="5052259"/>
            <a:ext cx="493819" cy="4999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44359" y="2796691"/>
            <a:ext cx="114783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/>
              <a:t>5. </a:t>
            </a:r>
            <a:r>
              <a:rPr lang="en-US" altLang="zh-CN" sz="4000" b="1" dirty="0"/>
              <a:t> —Hurry up. Mom! The bus is coming. </a:t>
            </a:r>
          </a:p>
          <a:p>
            <a:r>
              <a:rPr lang="en-US" altLang="zh-CN" sz="4000" b="1" dirty="0" smtClean="0"/>
              <a:t>      —</a:t>
            </a:r>
            <a:r>
              <a:rPr lang="en-US" altLang="zh-CN" sz="4000" b="1" dirty="0"/>
              <a:t>Wait a minute, dear. You </a:t>
            </a:r>
            <a:r>
              <a:rPr lang="en-US" altLang="zh-CN" sz="4000" b="1" dirty="0" smtClean="0"/>
              <a:t>____</a:t>
            </a:r>
            <a:r>
              <a:rPr lang="en-US" altLang="zh-CN" sz="4000" b="1" dirty="0"/>
              <a:t> </a:t>
            </a:r>
            <a:r>
              <a:rPr lang="en-US" altLang="zh-CN" sz="4000" b="1" dirty="0" smtClean="0"/>
              <a:t>cross the</a:t>
            </a:r>
            <a:r>
              <a:rPr lang="en-US" altLang="zh-CN" sz="4000" b="1" dirty="0"/>
              <a:t> </a:t>
            </a:r>
            <a:r>
              <a:rPr lang="en-US" altLang="zh-CN" sz="4000" b="1" dirty="0" smtClean="0"/>
              <a:t>    </a:t>
            </a:r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   road</a:t>
            </a:r>
            <a:r>
              <a:rPr lang="en-US" altLang="zh-CN" sz="4000" b="1" dirty="0"/>
              <a:t> until the traffic lights </a:t>
            </a:r>
            <a:r>
              <a:rPr lang="en-US" altLang="zh-CN" sz="4000" b="1" dirty="0" smtClean="0"/>
              <a:t>turn green</a:t>
            </a:r>
            <a:r>
              <a:rPr lang="en-US" altLang="zh-CN" sz="4000" b="1" dirty="0"/>
              <a:t>. </a:t>
            </a:r>
            <a:endParaRPr lang="en-US" altLang="zh-CN" sz="4000" b="1" dirty="0" smtClean="0"/>
          </a:p>
          <a:p>
            <a:r>
              <a:rPr lang="en-US" altLang="zh-CN" sz="4000" b="1" dirty="0"/>
              <a:t> </a:t>
            </a:r>
            <a:r>
              <a:rPr lang="en-US" altLang="zh-CN" sz="4000" b="1" dirty="0" smtClean="0"/>
              <a:t>     A</a:t>
            </a:r>
            <a:r>
              <a:rPr lang="en-US" altLang="zh-CN" sz="4000" b="1" dirty="0"/>
              <a:t>. must </a:t>
            </a:r>
            <a:r>
              <a:rPr lang="en-US" altLang="zh-CN" sz="4000" b="1" dirty="0" smtClean="0"/>
              <a:t>B</a:t>
            </a:r>
            <a:r>
              <a:rPr lang="en-US" altLang="zh-CN" sz="4000" b="1" dirty="0"/>
              <a:t>. need </a:t>
            </a:r>
            <a:r>
              <a:rPr lang="en-US" altLang="zh-CN" sz="4000" b="1" dirty="0" smtClean="0"/>
              <a:t> C.needn’t</a:t>
            </a:r>
            <a:r>
              <a:rPr lang="en-US" altLang="zh-CN" sz="4000" b="1" dirty="0"/>
              <a:t> </a:t>
            </a:r>
            <a:r>
              <a:rPr lang="en-US" altLang="zh-CN" sz="4000" b="1" dirty="0" smtClean="0"/>
              <a:t>  D. mustn’t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1193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5746"/>
            <a:ext cx="12107705" cy="372497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68036" y="696328"/>
            <a:ext cx="110559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spcAft>
                <a:spcPts val="0"/>
              </a:spcAft>
              <a:buAutoNum type="arabicPeriod" startAt="6"/>
            </a:pP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John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___ come to see us tonight, but he isn't  </a:t>
            </a: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very 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sure yet.</a:t>
            </a:r>
            <a:endParaRPr lang="zh-CN" altLang="zh-CN" sz="4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400050" algn="just">
              <a:spcAft>
                <a:spcPts val="0"/>
              </a:spcAft>
            </a:pP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A. may     </a:t>
            </a: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B</a:t>
            </a:r>
            <a:r>
              <a:rPr lang="en-US" altLang="zh-CN" sz="44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. can        C. has to     D. must</a:t>
            </a:r>
            <a:endParaRPr lang="zh-CN" altLang="zh-CN" sz="4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90" y="2236932"/>
            <a:ext cx="493819" cy="4999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27449" y="3438235"/>
            <a:ext cx="11418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44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en-US" altLang="zh-CN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He </a:t>
            </a:r>
            <a:r>
              <a:rPr lang="en-US" altLang="zh-CN" sz="48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had to give up the plan, ___ he?</a:t>
            </a:r>
            <a:endParaRPr lang="zh-CN" altLang="zh-CN" sz="48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914400" indent="-914400" algn="just">
              <a:spcAft>
                <a:spcPts val="0"/>
              </a:spcAft>
              <a:buAutoNum type="alphaUcPeriod"/>
            </a:pP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did                  B</a:t>
            </a:r>
            <a:r>
              <a:rPr lang="en-US" altLang="zh-CN" sz="48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. didn't   </a:t>
            </a: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</a:p>
          <a:p>
            <a:pPr algn="just">
              <a:spcAft>
                <a:spcPts val="0"/>
              </a:spcAft>
            </a:pP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sz="48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. does       </a:t>
            </a: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        D</a:t>
            </a:r>
            <a:r>
              <a:rPr lang="en-US" altLang="zh-CN" sz="48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. had</a:t>
            </a:r>
            <a:r>
              <a:rPr lang="en-US" altLang="zh-CN" sz="4800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n't</a:t>
            </a:r>
            <a:endParaRPr lang="zh-CN" altLang="zh-CN" sz="48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486" y="4342439"/>
            <a:ext cx="49381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8062" y="2376818"/>
            <a:ext cx="10515600" cy="4351338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6" y="2376818"/>
            <a:ext cx="12412532" cy="38164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7137" y="598719"/>
            <a:ext cx="115360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 smtClean="0"/>
              <a:t>8.You'd</a:t>
            </a:r>
            <a:r>
              <a:rPr lang="en-US" altLang="zh-CN" sz="4400" b="1" dirty="0"/>
              <a:t> better ___ your hair ___ once a month. 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A</a:t>
            </a:r>
            <a:r>
              <a:rPr lang="en-US" altLang="zh-CN" sz="4400" b="1" dirty="0"/>
              <a:t>. had; cut </a:t>
            </a:r>
            <a:r>
              <a:rPr lang="en-US" altLang="zh-CN" sz="4400" b="1" dirty="0" smtClean="0"/>
              <a:t>                  B</a:t>
            </a:r>
            <a:r>
              <a:rPr lang="en-US" altLang="zh-CN" sz="4400" b="1" dirty="0"/>
              <a:t>. had; </a:t>
            </a:r>
            <a:r>
              <a:rPr lang="en-US" altLang="zh-CN" sz="4400" b="1" dirty="0" smtClean="0"/>
              <a:t>cut</a:t>
            </a:r>
            <a:r>
              <a:rPr lang="en-US" altLang="zh-CN" sz="4400" b="1" dirty="0"/>
              <a:t>s</a:t>
            </a:r>
            <a:endParaRPr lang="en-US" altLang="zh-CN" sz="4400" b="1" dirty="0" smtClean="0"/>
          </a:p>
          <a:p>
            <a:r>
              <a:rPr lang="en-US" altLang="zh-CN" sz="4400" b="1" dirty="0" smtClean="0"/>
              <a:t>C</a:t>
            </a:r>
            <a:r>
              <a:rPr lang="en-US" altLang="zh-CN" sz="4400" b="1" dirty="0"/>
              <a:t>. have; cut </a:t>
            </a:r>
            <a:r>
              <a:rPr lang="en-US" altLang="zh-CN" sz="4400" b="1" dirty="0" smtClean="0"/>
              <a:t>                 D</a:t>
            </a:r>
            <a:r>
              <a:rPr lang="en-US" altLang="zh-CN" sz="4400" b="1" dirty="0"/>
              <a:t>. have; </a:t>
            </a:r>
            <a:r>
              <a:rPr lang="en-US" altLang="zh-CN" sz="4400" b="1" dirty="0" smtClean="0"/>
              <a:t>cutting</a:t>
            </a:r>
            <a:endParaRPr lang="zh-CN" altLang="en-US" sz="44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46" y="2769199"/>
            <a:ext cx="493819" cy="4999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72572" y="3545212"/>
            <a:ext cx="1138235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 smtClean="0"/>
              <a:t>9.  ____</a:t>
            </a:r>
            <a:r>
              <a:rPr lang="en-US" altLang="zh-CN" sz="4400" b="1" dirty="0"/>
              <a:t> we set off now? </a:t>
            </a:r>
          </a:p>
          <a:p>
            <a:r>
              <a:rPr lang="en-US" altLang="zh-CN" sz="4400" b="1" dirty="0"/>
              <a:t>   A. Shall   </a:t>
            </a:r>
            <a:r>
              <a:rPr lang="en-US" altLang="zh-CN" sz="4400" b="1" dirty="0" smtClean="0"/>
              <a:t>             B</a:t>
            </a:r>
            <a:r>
              <a:rPr lang="en-US" altLang="zh-CN" sz="4400" b="1" dirty="0"/>
              <a:t>. M</a:t>
            </a:r>
            <a:r>
              <a:rPr lang="en-US" altLang="zh-CN" sz="4400" b="1" dirty="0" smtClean="0"/>
              <a:t>ight</a:t>
            </a:r>
            <a:r>
              <a:rPr lang="en-US" altLang="zh-CN" sz="4400" b="1" dirty="0"/>
              <a:t>  </a:t>
            </a:r>
            <a:r>
              <a:rPr lang="en-US" altLang="zh-CN" sz="4400" b="1" dirty="0" smtClean="0"/>
              <a:t> </a:t>
            </a:r>
          </a:p>
          <a:p>
            <a:r>
              <a:rPr lang="en-US" altLang="zh-CN" sz="4400" b="1" dirty="0"/>
              <a:t> </a:t>
            </a:r>
            <a:r>
              <a:rPr lang="en-US" altLang="zh-CN" sz="4400" b="1" dirty="0" smtClean="0"/>
              <a:t>    C</a:t>
            </a:r>
            <a:r>
              <a:rPr lang="en-US" altLang="zh-CN" sz="4400" b="1" dirty="0"/>
              <a:t>. Would </a:t>
            </a:r>
            <a:r>
              <a:rPr lang="en-US" altLang="zh-CN" sz="4400" b="1" dirty="0" smtClean="0"/>
              <a:t>              D</a:t>
            </a:r>
            <a:r>
              <a:rPr lang="en-US" altLang="zh-CN" sz="4400" b="1" dirty="0"/>
              <a:t>. </a:t>
            </a:r>
            <a:r>
              <a:rPr lang="en-US" altLang="zh-CN" sz="4400" b="1" dirty="0" smtClean="0"/>
              <a:t>Ought</a:t>
            </a:r>
            <a:endParaRPr lang="zh-CN" altLang="en-US" sz="44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435" y="4421738"/>
            <a:ext cx="49381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5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 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7623"/>
            <a:ext cx="12412532" cy="38164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2813" y="314630"/>
            <a:ext cx="119691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10.— Would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you like to go swimming with me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  this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afternoon?</a:t>
            </a: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— I'd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love to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. But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I'm afraid I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_____. I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have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too    </a:t>
            </a: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 much work 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to do.</a:t>
            </a: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A. can't                      </a:t>
            </a: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 B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.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mustn't     </a:t>
            </a:r>
            <a:endParaRPr lang="en-US" altLang="zh-CN" sz="40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C</a:t>
            </a:r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. needn't       </a:t>
            </a:r>
            <a:endParaRPr lang="en-US" altLang="zh-CN" sz="4000" b="1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fontAlgn="t"/>
            <a:r>
              <a:rPr lang="en-US" altLang="zh-CN" sz="40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4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        D. may not</a:t>
            </a:r>
            <a:endParaRPr lang="en-US" altLang="zh-CN" sz="4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45163"/>
            <a:ext cx="570663" cy="5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9527"/>
            <a:ext cx="12107705" cy="372497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22891" cy="1325563"/>
          </a:xfrm>
        </p:spPr>
        <p:txBody>
          <a:bodyPr/>
          <a:lstStyle/>
          <a:p>
            <a:r>
              <a:rPr lang="en-US" altLang="zh-CN" b="1" dirty="0"/>
              <a:t>Choose </a:t>
            </a:r>
            <a:r>
              <a:rPr lang="en-US" altLang="zh-CN" b="1" i="1" dirty="0" smtClean="0">
                <a:solidFill>
                  <a:srgbClr val="FF33CC"/>
                </a:solidFill>
              </a:rPr>
              <a:t>  </a:t>
            </a:r>
            <a:r>
              <a:rPr lang="en-US" altLang="zh-CN" b="1" i="1" dirty="0" smtClean="0">
                <a:solidFill>
                  <a:srgbClr val="FF0000"/>
                </a:solidFill>
              </a:rPr>
              <a:t>may, must, can’t  </a:t>
            </a:r>
            <a:r>
              <a:rPr lang="en-US" altLang="zh-CN" b="1" dirty="0" smtClean="0"/>
              <a:t>to </a:t>
            </a:r>
            <a:r>
              <a:rPr lang="en-US" altLang="zh-CN" b="1" dirty="0"/>
              <a:t>fill in the blanks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6962" y="1844098"/>
            <a:ext cx="1126950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b="1" dirty="0"/>
              <a:t>1.The storybook______ be hers. It has her </a:t>
            </a:r>
            <a:r>
              <a:rPr lang="en-US" altLang="zh-CN" sz="4400" b="1" dirty="0" smtClean="0"/>
              <a:t>   </a:t>
            </a:r>
          </a:p>
          <a:p>
            <a:pPr marL="0" indent="0">
              <a:buNone/>
            </a:pPr>
            <a:r>
              <a:rPr lang="en-US" altLang="zh-CN" sz="4400" b="1" dirty="0"/>
              <a:t> </a:t>
            </a:r>
            <a:r>
              <a:rPr lang="en-US" altLang="zh-CN" sz="4400" b="1" dirty="0" smtClean="0"/>
              <a:t>  name </a:t>
            </a:r>
            <a:r>
              <a:rPr lang="en-US" altLang="zh-CN" sz="4400" b="1" dirty="0"/>
              <a:t>on it.</a:t>
            </a:r>
          </a:p>
          <a:p>
            <a:pPr marL="0" indent="0">
              <a:buNone/>
            </a:pPr>
            <a:r>
              <a:rPr lang="en-US" altLang="zh-CN" sz="4400" b="1" dirty="0"/>
              <a:t>2.The beautiful trousers ______ be Lily’s. </a:t>
            </a:r>
            <a:r>
              <a:rPr lang="en-US" altLang="zh-CN" sz="4400" b="1" dirty="0" smtClean="0"/>
              <a:t>    </a:t>
            </a:r>
          </a:p>
          <a:p>
            <a:pPr marL="0" indent="0">
              <a:buNone/>
            </a:pPr>
            <a:r>
              <a:rPr lang="en-US" altLang="zh-CN" sz="4400" b="1" dirty="0"/>
              <a:t> </a:t>
            </a:r>
            <a:r>
              <a:rPr lang="en-US" altLang="zh-CN" sz="4400" b="1" dirty="0" smtClean="0"/>
              <a:t>  Because </a:t>
            </a:r>
            <a:r>
              <a:rPr lang="en-US" altLang="zh-CN" sz="4400" b="1" dirty="0"/>
              <a:t>they’re too long.</a:t>
            </a:r>
          </a:p>
          <a:p>
            <a:pPr marL="0" indent="0">
              <a:buNone/>
            </a:pPr>
            <a:r>
              <a:rPr lang="en-US" altLang="zh-CN" sz="4400" b="1" dirty="0"/>
              <a:t>3</a:t>
            </a:r>
            <a:r>
              <a:rPr lang="en-US" altLang="zh-CN" sz="4400" b="1" dirty="0" smtClean="0"/>
              <a:t>.The </a:t>
            </a:r>
            <a:r>
              <a:rPr lang="en-US" altLang="zh-CN" sz="4400" b="1" dirty="0"/>
              <a:t>volleyball</a:t>
            </a:r>
            <a:r>
              <a:rPr lang="en-US" altLang="zh-CN" sz="4400" b="1" dirty="0" smtClean="0"/>
              <a:t>_______ </a:t>
            </a:r>
            <a:r>
              <a:rPr lang="en-US" altLang="zh-CN" sz="4400" b="1" dirty="0"/>
              <a:t>be Sally’s or Ann’s. </a:t>
            </a:r>
            <a:endParaRPr lang="en-US" altLang="zh-CN" sz="4400" b="1" dirty="0" smtClean="0"/>
          </a:p>
          <a:p>
            <a:pPr marL="0" indent="0">
              <a:buNone/>
            </a:pPr>
            <a:r>
              <a:rPr lang="en-US" altLang="zh-CN" sz="4400" b="1" dirty="0"/>
              <a:t> </a:t>
            </a:r>
            <a:r>
              <a:rPr lang="en-US" altLang="zh-CN" sz="4400" b="1" dirty="0" smtClean="0"/>
              <a:t>  They </a:t>
            </a:r>
            <a:r>
              <a:rPr lang="en-US" altLang="zh-CN" sz="4400" b="1" dirty="0"/>
              <a:t>both like playing volleyball</a:t>
            </a:r>
            <a:r>
              <a:rPr lang="en-US" altLang="zh-CN" sz="4400" b="1" dirty="0" smtClean="0"/>
              <a:t>.</a:t>
            </a:r>
            <a:endParaRPr lang="en-US" altLang="zh-CN" sz="4400" b="1" dirty="0"/>
          </a:p>
        </p:txBody>
      </p:sp>
      <p:sp>
        <p:nvSpPr>
          <p:cNvPr id="5" name="矩形 4"/>
          <p:cNvSpPr/>
          <p:nvPr/>
        </p:nvSpPr>
        <p:spPr>
          <a:xfrm>
            <a:off x="5528783" y="1728927"/>
            <a:ext cx="13452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must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80878" y="3179679"/>
            <a:ext cx="14863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can’t</a:t>
            </a:r>
            <a:r>
              <a:rPr lang="en-US" altLang="zh-CN" b="1" i="1" dirty="0">
                <a:solidFill>
                  <a:srgbClr val="FF0000"/>
                </a:solidFill>
              </a:rPr>
              <a:t> 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436419" y="4678321"/>
            <a:ext cx="12666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may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5000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08465" y="635820"/>
            <a:ext cx="11699240" cy="1325563"/>
          </a:xfrm>
        </p:spPr>
        <p:txBody>
          <a:bodyPr>
            <a:normAutofit fontScale="90000"/>
          </a:bodyPr>
          <a:lstStyle/>
          <a:p>
            <a:pPr lvl="0" fontAlgn="base">
              <a:lnSpc>
                <a:spcPct val="120000"/>
              </a:lnSpc>
              <a:spcAft>
                <a:spcPct val="0"/>
              </a:spcAft>
            </a:pPr>
            <a:r>
              <a:rPr lang="zh-CN" altLang="en-US" sz="49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情态动词</a:t>
            </a:r>
            <a:r>
              <a:rPr lang="en-US" altLang="zh-CN" sz="49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must, </a:t>
            </a:r>
            <a:r>
              <a:rPr lang="en-US" altLang="zh-CN" sz="4900" b="1" dirty="0" smtClean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may, might, </a:t>
            </a:r>
            <a:r>
              <a:rPr lang="en-US" altLang="zh-CN" sz="4900" b="1" dirty="0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can’t </a:t>
            </a:r>
            <a:r>
              <a:rPr lang="zh-CN" altLang="en-US" sz="49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表示</a:t>
            </a:r>
            <a:r>
              <a:rPr lang="zh-CN" altLang="en-US" sz="49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推测</a:t>
            </a:r>
            <a:r>
              <a:rPr lang="zh-CN" altLang="en-US" sz="49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r>
            <a:br>
              <a:rPr lang="zh-CN" altLang="en-US" sz="49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br>
            <a:r>
              <a:rPr lang="zh-CN" altLang="en-US" sz="3200" b="1" dirty="0">
                <a:solidFill>
                  <a:srgbClr val="DDDDDD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8874"/>
            <a:ext cx="12107705" cy="37249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513933"/>
            <a:ext cx="9345978" cy="987638"/>
          </a:xfrm>
          <a:prstGeom prst="rect">
            <a:avLst/>
          </a:prstGeom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041549" y="3964134"/>
            <a:ext cx="9144000" cy="608013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zh-CN" sz="3200" b="1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may, might </a:t>
            </a: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有可能，也许（</a:t>
            </a: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20%~80%</a:t>
            </a:r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的可能性）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63705" y="5333119"/>
            <a:ext cx="9144000" cy="66992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can’t    </a:t>
            </a: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不可能，不会（可能性几乎为零）</a:t>
            </a:r>
          </a:p>
        </p:txBody>
      </p:sp>
    </p:spTree>
    <p:extLst>
      <p:ext uri="{BB962C8B-B14F-4D97-AF65-F5344CB8AC3E}">
        <p14:creationId xmlns:p14="http://schemas.microsoft.com/office/powerpoint/2010/main" val="42035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" name="内容占位符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436" y="69600"/>
            <a:ext cx="10751127" cy="720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2805</Words>
  <Application>Microsoft Office PowerPoint</Application>
  <PresentationFormat>宽屏</PresentationFormat>
  <Paragraphs>293</Paragraphs>
  <Slides>41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等线</vt:lpstr>
      <vt:lpstr>等线 Light</vt:lpstr>
      <vt:lpstr>华文新魏</vt:lpstr>
      <vt:lpstr>宋体</vt:lpstr>
      <vt:lpstr>微软雅黑</vt:lpstr>
      <vt:lpstr>Arial</vt:lpstr>
      <vt:lpstr>Comic Sans MS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情态动词特征</vt:lpstr>
      <vt:lpstr>PowerPoint 演示文稿</vt:lpstr>
      <vt:lpstr>PowerPoint 演示文稿</vt:lpstr>
      <vt:lpstr>could</vt:lpstr>
      <vt:lpstr>may</vt:lpstr>
      <vt:lpstr>might</vt:lpstr>
      <vt:lpstr>PowerPoint 演示文稿</vt:lpstr>
      <vt:lpstr>must/mustn’t</vt:lpstr>
      <vt:lpstr>must/can’t</vt:lpstr>
      <vt:lpstr>                             should</vt:lpstr>
      <vt:lpstr>PowerPoint 演示文稿</vt:lpstr>
      <vt:lpstr>need</vt:lpstr>
      <vt:lpstr>                                 will/would</vt:lpstr>
      <vt:lpstr>PowerPoint 演示文稿</vt:lpstr>
      <vt:lpstr>would相关情态动词</vt:lpstr>
      <vt:lpstr>shall</vt:lpstr>
      <vt:lpstr>                                 had better</vt:lpstr>
      <vt:lpstr>                 have to</vt:lpstr>
      <vt:lpstr>    must与 have to的区别</vt:lpstr>
      <vt:lpstr>PowerPoint 演示文稿</vt:lpstr>
      <vt:lpstr>PowerPoint 演示文稿</vt:lpstr>
      <vt:lpstr>                       天津中考题</vt:lpstr>
      <vt:lpstr>2018年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Choose   may, must, can’t  to fill in the blanks</vt:lpstr>
      <vt:lpstr>情态动词must, may, might, can’t 表示推测        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teacher</dc:creator>
  <cp:lastModifiedBy>teacher</cp:lastModifiedBy>
  <cp:revision>98</cp:revision>
  <dcterms:created xsi:type="dcterms:W3CDTF">2020-02-17T11:39:43Z</dcterms:created>
  <dcterms:modified xsi:type="dcterms:W3CDTF">2020-02-25T13:26:31Z</dcterms:modified>
</cp:coreProperties>
</file>